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48"/>
  </p:notesMasterIdLst>
  <p:sldIdLst>
    <p:sldId id="256" r:id="rId3"/>
    <p:sldId id="330" r:id="rId4"/>
    <p:sldId id="350" r:id="rId5"/>
    <p:sldId id="331" r:id="rId6"/>
    <p:sldId id="324" r:id="rId7"/>
    <p:sldId id="325" r:id="rId8"/>
    <p:sldId id="326" r:id="rId9"/>
    <p:sldId id="327" r:id="rId10"/>
    <p:sldId id="342" r:id="rId11"/>
    <p:sldId id="329" r:id="rId12"/>
    <p:sldId id="322" r:id="rId13"/>
    <p:sldId id="323" r:id="rId14"/>
    <p:sldId id="343" r:id="rId15"/>
    <p:sldId id="344" r:id="rId16"/>
    <p:sldId id="346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51" r:id="rId26"/>
    <p:sldId id="353" r:id="rId27"/>
    <p:sldId id="347" r:id="rId28"/>
    <p:sldId id="348" r:id="rId29"/>
    <p:sldId id="349" r:id="rId30"/>
    <p:sldId id="352" r:id="rId31"/>
    <p:sldId id="356" r:id="rId32"/>
    <p:sldId id="357" r:id="rId33"/>
    <p:sldId id="358" r:id="rId34"/>
    <p:sldId id="354" r:id="rId35"/>
    <p:sldId id="355" r:id="rId36"/>
    <p:sldId id="345" r:id="rId37"/>
    <p:sldId id="359" r:id="rId38"/>
    <p:sldId id="360" r:id="rId39"/>
    <p:sldId id="361" r:id="rId40"/>
    <p:sldId id="363" r:id="rId41"/>
    <p:sldId id="364" r:id="rId42"/>
    <p:sldId id="365" r:id="rId43"/>
    <p:sldId id="362" r:id="rId44"/>
    <p:sldId id="341" r:id="rId45"/>
    <p:sldId id="328" r:id="rId46"/>
    <p:sldId id="287" r:id="rId47"/>
  </p:sldIdLst>
  <p:sldSz cx="9144000" cy="6858000" type="screen4x3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B2B2B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8" autoAdjust="0"/>
    <p:restoredTop sz="94660"/>
  </p:normalViewPr>
  <p:slideViewPr>
    <p:cSldViewPr>
      <p:cViewPr>
        <p:scale>
          <a:sx n="76" d="100"/>
          <a:sy n="76" d="100"/>
        </p:scale>
        <p:origin x="-413" y="-91"/>
      </p:cViewPr>
      <p:guideLst>
        <p:guide orient="horz" pos="3695"/>
        <p:guide orient="horz" pos="2160"/>
        <p:guide orient="horz" pos="232"/>
        <p:guide orient="horz" pos="3788"/>
        <p:guide orient="horz" pos="3972"/>
        <p:guide orient="horz" pos="4049"/>
        <p:guide orient="horz" pos="1011"/>
        <p:guide orient="horz" pos="4116"/>
        <p:guide pos="5470"/>
        <p:guide pos="290"/>
        <p:guide pos="2841"/>
        <p:guide pos="29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62676088" cy="6267608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8050"/>
            <a:ext cx="543560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2C617BB8-980B-47C9-8DB3-C712DBF6C94D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17BB8-980B-47C9-8DB3-C712DBF6C94D}" type="slidenum">
              <a:rPr lang="de-DE" smtClean="0"/>
              <a:pPr/>
              <a:t>1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084" name="Line 12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5" name="Line 13"/>
          <p:cNvSpPr>
            <a:spLocks noChangeShapeType="1"/>
          </p:cNvSpPr>
          <p:nvPr userDrawn="1"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6" name="Line 1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5" name="Text Box 23"/>
          <p:cNvSpPr txBox="1">
            <a:spLocks noChangeArrowheads="1"/>
          </p:cNvSpPr>
          <p:nvPr userDrawn="1"/>
        </p:nvSpPr>
        <p:spPr bwMode="auto">
          <a:xfrm>
            <a:off x="455613" y="6435725"/>
            <a:ext cx="180022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r>
              <a:rPr lang="de-DE" sz="800">
                <a:solidFill>
                  <a:schemeClr val="bg2"/>
                </a:solidFill>
              </a:rPr>
              <a:t>© Fraunhofer IGD </a:t>
            </a:r>
          </a:p>
        </p:txBody>
      </p:sp>
      <p:sp>
        <p:nvSpPr>
          <p:cNvPr id="3097" name="Rectangle 2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3098" name="Rectangle 2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9C45555-D7A5-4038-A2AF-8D45A293861B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3101" name="Picture 29" descr="igd_85mm_rgb-23-156-125_nocli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5988" y="6297613"/>
            <a:ext cx="1417637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2" name="Picture 30" descr="2008-QM_logo_IGD_de_3l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1600" y="6297613"/>
            <a:ext cx="571500" cy="3889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10B7FDB-BDFE-4A58-81BF-D2D90271DD0D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7813" y="382588"/>
            <a:ext cx="2055812" cy="5632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0375" y="382588"/>
            <a:ext cx="6015038" cy="56324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E554E9F-AA58-4004-8E84-65756A7B6E77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C98269-1013-4436-A4C6-01BCE282FF74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E277D6A-BA88-4C29-A838-2A19AA7410A7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9EFA7C4-7889-4FE3-A6C2-C7C303254A8D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600200"/>
            <a:ext cx="4035425" cy="4416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5425" cy="4416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8FD42C-356F-43D3-B06E-C0A764747627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BCDB01-8745-4E3C-BC1B-64B6DDEA0C73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9F7B56-C1CF-43AF-AF3D-FEDCECCBAC5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10D2A76-8560-4FB3-A1F8-D7CA7266D7FB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FC69F4-DB5F-4271-8964-C3967B265E47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6E6B2A-F0B0-4129-BA4E-8FC600667A7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4F72AD-A960-4B30-91E0-9A10528D6AE2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3271C7-4447-40FA-AFAA-B3C1EE62CDED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7813" y="534988"/>
            <a:ext cx="2055812" cy="548163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5613" y="534988"/>
            <a:ext cx="6019800" cy="548163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2223CC2-A544-4BD8-B422-EE600ACE38DE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9075" y="574675"/>
            <a:ext cx="7121525" cy="4048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153400" cy="21336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3810000"/>
            <a:ext cx="8153400" cy="21336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492125" y="6045200"/>
            <a:ext cx="5451475" cy="857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© 2010, Fraunhofer IGD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8101013" y="6043613"/>
            <a:ext cx="947737" cy="122237"/>
          </a:xfrm>
        </p:spPr>
        <p:txBody>
          <a:bodyPr/>
          <a:lstStyle>
            <a:lvl1pPr>
              <a:defRPr/>
            </a:lvl1pPr>
          </a:lstStyle>
          <a:p>
            <a:fld id="{C7C1A613-8880-46B3-B14E-F25D56E7CBFB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" name="Picture 14" descr="igd_60mm_rgb"/>
          <p:cNvPicPr>
            <a:picLocks noChangeAspect="1" noChangeArrowheads="1"/>
          </p:cNvPicPr>
          <p:nvPr userDrawn="1"/>
        </p:nvPicPr>
        <p:blipFill>
          <a:blip r:embed="rId2" cstate="print"/>
          <a:srcRect r="83456" b="36286"/>
          <a:stretch>
            <a:fillRect/>
          </a:stretch>
        </p:blipFill>
        <p:spPr bwMode="auto">
          <a:xfrm>
            <a:off x="428596" y="428604"/>
            <a:ext cx="714380" cy="75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9" descr="a4_zeile_203mm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295400" y="1011238"/>
            <a:ext cx="7312025" cy="131762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671612-7DD4-4A44-B61D-DA7CC06743D4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157288"/>
            <a:ext cx="4035425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57288"/>
            <a:ext cx="4035425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3A2CBF0-4951-4E63-BB04-75FE3C9F8B8B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6CF09E-8515-4979-8408-48439535F444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9138BB-5082-417B-B534-03ECF25F52F9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5F901D-9CEA-4073-9ED1-D4FF45F48CD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1C068F-2349-4CF7-9FEC-56E5FED585E9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AF6F1F-9AF3-46D8-B40B-321F3B1A8FB2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82588"/>
            <a:ext cx="822325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157288"/>
            <a:ext cx="82232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3" name="Text Box 19"/>
          <p:cNvSpPr txBox="1">
            <a:spLocks noChangeArrowheads="1"/>
          </p:cNvSpPr>
          <p:nvPr userDrawn="1"/>
        </p:nvSpPr>
        <p:spPr bwMode="auto">
          <a:xfrm>
            <a:off x="455613" y="6435725"/>
            <a:ext cx="180022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r>
              <a:rPr lang="de-DE" sz="800">
                <a:solidFill>
                  <a:schemeClr val="bg2"/>
                </a:solidFill>
              </a:rPr>
              <a:t>© Fraunhofer IGD </a:t>
            </a:r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5613" y="6297613"/>
            <a:ext cx="28956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1046" name="Rectangle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297613"/>
            <a:ext cx="315913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1E439553-2C1A-4086-8527-548285F48C28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1050" name="Picture 26" descr="igd_85mm_rgb-23-156-125_nocli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65988" y="6297613"/>
            <a:ext cx="1417637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1" name="Picture 27" descr="2008-QM_logo_IGD_de_3ln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51600" y="6297613"/>
            <a:ext cx="571500" cy="38893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algn="l" rtl="0" fontAlgn="base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6700" algn="l" rtl="0" fontAlgn="base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531813" indent="-26193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800100" indent="-266700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0795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5367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19939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4511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29083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534988"/>
            <a:ext cx="822325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600200"/>
            <a:ext cx="8223250" cy="441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7652" name="Line 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654" name="Line 6"/>
          <p:cNvSpPr>
            <a:spLocks noChangeShapeType="1"/>
          </p:cNvSpPr>
          <p:nvPr userDrawn="1"/>
        </p:nvSpPr>
        <p:spPr bwMode="auto">
          <a:xfrm>
            <a:off x="460375" y="1601788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657" name="Text Box 9"/>
          <p:cNvSpPr txBox="1">
            <a:spLocks noChangeArrowheads="1"/>
          </p:cNvSpPr>
          <p:nvPr userDrawn="1"/>
        </p:nvSpPr>
        <p:spPr bwMode="auto">
          <a:xfrm>
            <a:off x="455613" y="6435725"/>
            <a:ext cx="180022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r>
              <a:rPr lang="de-DE" sz="800">
                <a:solidFill>
                  <a:schemeClr val="bg2"/>
                </a:solidFill>
              </a:rPr>
              <a:t>© Fraunhofer IGD </a:t>
            </a:r>
          </a:p>
        </p:txBody>
      </p:sp>
      <p:sp>
        <p:nvSpPr>
          <p:cNvPr id="27659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5613" y="6297613"/>
            <a:ext cx="28956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Titel, Ort, Datum - Vorname Name</a:t>
            </a:r>
          </a:p>
        </p:txBody>
      </p:sp>
      <p:sp>
        <p:nvSpPr>
          <p:cNvPr id="27660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297613"/>
            <a:ext cx="315913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BB2242E3-D0E4-4E00-BC45-0911A625F23F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27666" name="Picture 18" descr="igd_85mm_rgb-23-156-125_noclip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65988" y="6297613"/>
            <a:ext cx="1417637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7" name="Picture 19" descr="2008-QM_logo_IGD_de_3ln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451600" y="6297613"/>
            <a:ext cx="571500" cy="38893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223838" indent="-223838" algn="l" rtl="0" fontAlgn="base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60375" indent="-234950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708025" indent="-24606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9525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196975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654175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111375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568575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025775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oc.instantreality.org/documentation/" TargetMode="External"/><Relationship Id="rId2" Type="http://schemas.openxmlformats.org/officeDocument/2006/relationships/hyperlink" Target="http://www.web3d.org/x3d/specificatio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de.selfhtml.org/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w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45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de.selfhtml.org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3dom.org/?page_id=5" TargetMode="External"/><Relationship Id="rId2" Type="http://schemas.openxmlformats.org/officeDocument/2006/relationships/hyperlink" Target="http://www.x3dom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x3dom.org/iX/" TargetMode="External"/><Relationship Id="rId5" Type="http://schemas.openxmlformats.org/officeDocument/2006/relationships/hyperlink" Target="http://www.x3dom.org/?page_id=482" TargetMode="External"/><Relationship Id="rId4" Type="http://schemas.openxmlformats.org/officeDocument/2006/relationships/hyperlink" Target="http://www.x3dom.org/x3dom/src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zilla.com/de/firefox/beta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google.com/chrome/eula.html?extra=betachannel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x3dom.org/?page_id=2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Titel, Ort, Datum - Vorname Name</a:t>
            </a: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895E9108-FEE0-4D49-A662-EFD0602F39B7}" type="slidenum">
              <a:rPr lang="de-DE"/>
              <a:pPr/>
              <a:t>1</a:t>
            </a:fld>
            <a:endParaRPr 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 smtClean="0"/>
              <a:t>X3DOM – Deklaratives (X)3D in HTML5</a:t>
            </a:r>
            <a:endParaRPr lang="de-DE" sz="2000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Deklarative 3D-Grafik im Webbrowser</a:t>
            </a:r>
            <a:endParaRPr lang="de-DE" dirty="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4633207" y="2572103"/>
            <a:ext cx="4050418" cy="34413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r>
              <a:rPr lang="de-DE" dirty="0" smtClean="0"/>
              <a:t>Yvonne Jung</a:t>
            </a:r>
          </a:p>
          <a:p>
            <a:r>
              <a:rPr lang="de-DE" dirty="0" smtClean="0"/>
              <a:t>Abt. Virtuelle und Erweiterte Realität</a:t>
            </a:r>
          </a:p>
          <a:p>
            <a:r>
              <a:rPr lang="en-US" dirty="0" err="1" smtClean="0"/>
              <a:t>Fraunhofer</a:t>
            </a:r>
            <a:r>
              <a:rPr lang="en-US" dirty="0" smtClean="0"/>
              <a:t> </a:t>
            </a:r>
            <a:r>
              <a:rPr lang="de-DE" dirty="0" smtClean="0"/>
              <a:t>IGD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Fraunhoferstraße</a:t>
            </a:r>
            <a:r>
              <a:rPr lang="de-DE" dirty="0"/>
              <a:t> 5</a:t>
            </a:r>
            <a:br>
              <a:rPr lang="de-DE" dirty="0"/>
            </a:br>
            <a:r>
              <a:rPr lang="de-DE" dirty="0"/>
              <a:t>64283 Darmstadt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Tel.: </a:t>
            </a:r>
            <a:r>
              <a:rPr lang="de-DE" dirty="0"/>
              <a:t>+49 6151 155 </a:t>
            </a:r>
            <a:r>
              <a:rPr lang="de-DE" dirty="0" smtClean="0"/>
              <a:t>290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yvonne.jung@igd.fraunhofer.de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www.igd.fraunhofer.de</a:t>
            </a:r>
          </a:p>
        </p:txBody>
      </p:sp>
      <p:pic>
        <p:nvPicPr>
          <p:cNvPr id="16" name="Grafik 15" descr="Unbenann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80" y="2878137"/>
            <a:ext cx="20574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cygwin\home\yvonne\devel\Publications\x3dom-10\facebook.png"/>
          <p:cNvPicPr>
            <a:picLocks noChangeAspect="1" noChangeArrowheads="1"/>
          </p:cNvPicPr>
          <p:nvPr/>
        </p:nvPicPr>
        <p:blipFill>
          <a:blip r:embed="rId2" cstate="print"/>
          <a:srcRect r="3343"/>
          <a:stretch>
            <a:fillRect/>
          </a:stretch>
        </p:blipFill>
        <p:spPr bwMode="auto">
          <a:xfrm>
            <a:off x="4265965" y="1225548"/>
            <a:ext cx="4774146" cy="3457469"/>
          </a:xfrm>
          <a:prstGeom prst="rect">
            <a:avLst/>
          </a:prstGeom>
          <a:noFill/>
        </p:spPr>
      </p:pic>
      <p:sp>
        <p:nvSpPr>
          <p:cNvPr id="3" name="Titel 8"/>
          <p:cNvSpPr txBox="1">
            <a:spLocks/>
          </p:cNvSpPr>
          <p:nvPr/>
        </p:nvSpPr>
        <p:spPr>
          <a:xfrm>
            <a:off x="348717" y="344309"/>
            <a:ext cx="8223250" cy="7588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Beispiel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1: </a:t>
            </a:r>
            <a:r>
              <a:rPr lang="en-US" sz="2400" b="1" kern="0" dirty="0" smtClean="0">
                <a:latin typeface="+mj-lt"/>
                <a:ea typeface="+mj-ea"/>
                <a:cs typeface="+mj-cs"/>
              </a:rPr>
              <a:t>S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oziale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Netzwerke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lang="en-US" sz="2400" b="1" kern="0" dirty="0" smtClean="0"/>
              <a:t>(</a:t>
            </a:r>
            <a:r>
              <a:rPr lang="en-US" sz="2400" b="1" kern="0" dirty="0" err="1" smtClean="0"/>
              <a:t>eigene</a:t>
            </a:r>
            <a:r>
              <a:rPr lang="en-US" sz="2400" b="1" kern="0" dirty="0" smtClean="0"/>
              <a:t>) </a:t>
            </a:r>
            <a:r>
              <a:rPr lang="en-US" sz="2400" b="1" kern="0" dirty="0" err="1" smtClean="0"/>
              <a:t>Avatare</a:t>
            </a:r>
            <a:r>
              <a:rPr lang="en-US" sz="2400" b="1" kern="0" dirty="0" smtClean="0"/>
              <a:t>, </a:t>
            </a:r>
            <a:r>
              <a:rPr lang="en-US" sz="2400" b="1" kern="0" dirty="0" err="1" smtClean="0"/>
              <a:t>antike</a:t>
            </a:r>
            <a:r>
              <a:rPr lang="en-US" sz="2400" b="1" kern="0" dirty="0" smtClean="0"/>
              <a:t> </a:t>
            </a:r>
            <a:r>
              <a:rPr lang="en-US" sz="2400" b="1" kern="0" dirty="0" err="1" smtClean="0">
                <a:latin typeface="+mj-lt"/>
                <a:ea typeface="+mj-ea"/>
                <a:cs typeface="+mj-cs"/>
              </a:rPr>
              <a:t>Gegenstände</a:t>
            </a:r>
            <a:r>
              <a:rPr lang="en-US" sz="2400" b="1" kern="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b="1" kern="0" dirty="0" err="1" smtClean="0">
                <a:latin typeface="+mj-lt"/>
                <a:ea typeface="+mj-ea"/>
                <a:cs typeface="+mj-cs"/>
              </a:rPr>
              <a:t>oder</a:t>
            </a:r>
            <a:r>
              <a:rPr lang="en-US" sz="2400" b="1" kern="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b="1" kern="0" dirty="0" err="1" smtClean="0">
                <a:latin typeface="+mj-lt"/>
                <a:ea typeface="+mj-ea"/>
                <a:cs typeface="+mj-cs"/>
              </a:rPr>
              <a:t>andere</a:t>
            </a:r>
            <a:r>
              <a:rPr lang="en-US" sz="2400" b="1" kern="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b="1" kern="0" dirty="0" err="1" smtClean="0">
                <a:latin typeface="+mj-lt"/>
                <a:ea typeface="+mj-ea"/>
                <a:cs typeface="+mj-cs"/>
              </a:rPr>
              <a:t>Informationen</a:t>
            </a:r>
            <a:r>
              <a:rPr lang="en-US" sz="2400" b="1" kern="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b="1" kern="0" dirty="0" err="1" smtClean="0">
                <a:latin typeface="+mj-lt"/>
                <a:ea typeface="+mj-ea"/>
                <a:cs typeface="+mj-cs"/>
              </a:rPr>
              <a:t>visualisieren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4000"/>
          <a:stretch>
            <a:fillRect/>
          </a:stretch>
        </p:blipFill>
        <p:spPr bwMode="auto">
          <a:xfrm>
            <a:off x="65232" y="3857449"/>
            <a:ext cx="1691246" cy="293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4408" y="1225548"/>
            <a:ext cx="3060350" cy="30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C:\cygwin\home\yvonne\devel\Publications\x3dom-10\coform3d.png"/>
          <p:cNvPicPr>
            <a:picLocks noChangeAspect="1" noChangeArrowheads="1"/>
          </p:cNvPicPr>
          <p:nvPr/>
        </p:nvPicPr>
        <p:blipFill>
          <a:blip r:embed="rId5" cstate="print"/>
          <a:srcRect b="3823"/>
          <a:stretch>
            <a:fillRect/>
          </a:stretch>
        </p:blipFill>
        <p:spPr bwMode="auto">
          <a:xfrm>
            <a:off x="3592688" y="3673828"/>
            <a:ext cx="3917248" cy="31154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2116" y="858306"/>
            <a:ext cx="5817132" cy="522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feld 10"/>
          <p:cNvSpPr txBox="1"/>
          <p:nvPr/>
        </p:nvSpPr>
        <p:spPr>
          <a:xfrm>
            <a:off x="6959073" y="4714347"/>
            <a:ext cx="1819847" cy="121571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&lt;x3d&gt; Element</a:t>
            </a:r>
          </a:p>
          <a:p>
            <a:endParaRPr lang="en-US" sz="1100" dirty="0" smtClean="0"/>
          </a:p>
          <a:p>
            <a:r>
              <a:rPr lang="en-US" sz="1100" dirty="0" err="1" smtClean="0"/>
              <a:t>Eingebunden</a:t>
            </a:r>
            <a:r>
              <a:rPr lang="en-US" sz="1100" dirty="0" smtClean="0"/>
              <a:t> in DOM/ HTML-</a:t>
            </a:r>
            <a:r>
              <a:rPr lang="en-US" sz="1100" dirty="0" err="1" smtClean="0"/>
              <a:t>Seite</a:t>
            </a:r>
            <a:r>
              <a:rPr lang="en-US" sz="1100" dirty="0" smtClean="0"/>
              <a:t> </a:t>
            </a:r>
            <a:r>
              <a:rPr lang="en-US" sz="1100" dirty="0" err="1" smtClean="0"/>
              <a:t>wie</a:t>
            </a:r>
            <a:r>
              <a:rPr lang="en-US" sz="1100" dirty="0" smtClean="0"/>
              <a:t> </a:t>
            </a:r>
            <a:r>
              <a:rPr lang="en-US" sz="1100" dirty="0" err="1" smtClean="0"/>
              <a:t>jedes</a:t>
            </a:r>
            <a:r>
              <a:rPr lang="en-US" sz="1100" dirty="0" smtClean="0"/>
              <a:t> </a:t>
            </a:r>
            <a:r>
              <a:rPr lang="en-US" sz="1100" dirty="0" err="1" smtClean="0"/>
              <a:t>andere</a:t>
            </a:r>
            <a:r>
              <a:rPr lang="en-US" sz="1100" dirty="0" smtClean="0"/>
              <a:t> HTML-Element</a:t>
            </a:r>
          </a:p>
          <a:p>
            <a:r>
              <a:rPr lang="en-US" sz="1100" dirty="0" smtClean="0"/>
              <a:t>(</a:t>
            </a:r>
            <a:r>
              <a:rPr lang="en-US" sz="1100" dirty="0" err="1" smtClean="0"/>
              <a:t>z.B</a:t>
            </a:r>
            <a:r>
              <a:rPr lang="en-US" sz="1100" dirty="0" smtClean="0"/>
              <a:t>. &lt;p&gt;, &lt;</a:t>
            </a:r>
            <a:r>
              <a:rPr lang="en-US" sz="1100" dirty="0" err="1" smtClean="0"/>
              <a:t>img</a:t>
            </a:r>
            <a:r>
              <a:rPr lang="en-US" sz="1100" dirty="0" smtClean="0"/>
              <a:t>&gt; </a:t>
            </a:r>
            <a:r>
              <a:rPr lang="en-US" sz="1100" dirty="0" err="1" smtClean="0"/>
              <a:t>usw</a:t>
            </a:r>
            <a:r>
              <a:rPr lang="en-US" sz="1100" dirty="0" smtClean="0"/>
              <a:t>.)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2337" y="2538538"/>
            <a:ext cx="226466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 smtClean="0"/>
              <a:t>&lt;</a:t>
            </a:r>
            <a:r>
              <a:rPr lang="en-US" sz="1400" dirty="0" err="1" smtClean="0"/>
              <a:t>img</a:t>
            </a:r>
            <a:r>
              <a:rPr lang="en-US" sz="1400" dirty="0" smtClean="0"/>
              <a:t> </a:t>
            </a:r>
            <a:r>
              <a:rPr lang="en-US" sz="1400" dirty="0" err="1" smtClean="0"/>
              <a:t>src</a:t>
            </a:r>
            <a:r>
              <a:rPr lang="en-US" sz="1400" dirty="0" smtClean="0"/>
              <a:t>="felge1_64.jpg“</a:t>
            </a:r>
            <a:br>
              <a:rPr lang="en-US" sz="1400" dirty="0" smtClean="0"/>
            </a:br>
            <a:r>
              <a:rPr lang="en-US" sz="1400" dirty="0" smtClean="0"/>
              <a:t>   </a:t>
            </a:r>
            <a:r>
              <a:rPr lang="en-US" sz="1400" dirty="0" err="1" smtClean="0"/>
              <a:t>onclick</a:t>
            </a:r>
            <a:r>
              <a:rPr lang="en-US" sz="1400" dirty="0" smtClean="0"/>
              <a:t>="..." style="…"&gt;</a:t>
            </a:r>
            <a:endParaRPr lang="en-US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165096" y="4408312"/>
            <a:ext cx="342759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1400" dirty="0" err="1" smtClean="0"/>
              <a:t>document.getElementById</a:t>
            </a:r>
            <a:r>
              <a:rPr lang="it-IT" sz="1400" dirty="0" smtClean="0"/>
              <a:t>('</a:t>
            </a:r>
            <a:r>
              <a:rPr lang="it-IT" sz="1400" dirty="0" err="1" smtClean="0"/>
              <a:t>body_color</a:t>
            </a:r>
            <a:r>
              <a:rPr lang="it-IT" sz="1400" dirty="0" smtClean="0"/>
              <a:t>').</a:t>
            </a:r>
            <a:br>
              <a:rPr lang="it-IT" sz="1400" dirty="0" smtClean="0"/>
            </a:br>
            <a:r>
              <a:rPr lang="it-IT" sz="1400" dirty="0" smtClean="0"/>
              <a:t>    </a:t>
            </a:r>
            <a:r>
              <a:rPr lang="it-IT" sz="1400" dirty="0" err="1" smtClean="0"/>
              <a:t>setAttribute</a:t>
            </a:r>
            <a:r>
              <a:rPr lang="it-IT" sz="1400" dirty="0" smtClean="0"/>
              <a:t>("</a:t>
            </a:r>
            <a:r>
              <a:rPr lang="it-IT" sz="1400" dirty="0" err="1" smtClean="0"/>
              <a:t>diffuseColor</a:t>
            </a:r>
            <a:r>
              <a:rPr lang="it-IT" sz="1400" dirty="0" smtClean="0"/>
              <a:t>", '#000066');</a:t>
            </a:r>
            <a:endParaRPr lang="en-US" sz="1400" dirty="0"/>
          </a:p>
        </p:txBody>
      </p:sp>
      <p:cxnSp>
        <p:nvCxnSpPr>
          <p:cNvPr id="15" name="Gerade Verbindung mit Pfeil 14"/>
          <p:cNvCxnSpPr>
            <a:stCxn id="12" idx="2"/>
            <a:endCxn id="13" idx="0"/>
          </p:cNvCxnSpPr>
          <p:nvPr/>
        </p:nvCxnSpPr>
        <p:spPr>
          <a:xfrm rot="16200000" flipH="1">
            <a:off x="1098503" y="3627922"/>
            <a:ext cx="1346554" cy="21422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3" idx="3"/>
          </p:cNvCxnSpPr>
          <p:nvPr/>
        </p:nvCxnSpPr>
        <p:spPr>
          <a:xfrm flipV="1">
            <a:off x="3592690" y="4102277"/>
            <a:ext cx="1162931" cy="5676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133934" y="3673828"/>
            <a:ext cx="229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Klick</a:t>
            </a:r>
            <a:r>
              <a:rPr lang="en-US" sz="1400" dirty="0" smtClean="0"/>
              <a:t> auf &lt;</a:t>
            </a:r>
            <a:r>
              <a:rPr lang="en-US" sz="1400" dirty="0" err="1" smtClean="0"/>
              <a:t>img</a:t>
            </a:r>
            <a:r>
              <a:rPr lang="en-US" sz="1400" dirty="0" smtClean="0"/>
              <a:t>&gt; Element…</a:t>
            </a:r>
            <a:endParaRPr lang="en-US" sz="1400" dirty="0"/>
          </a:p>
        </p:txBody>
      </p:sp>
      <p:sp>
        <p:nvSpPr>
          <p:cNvPr id="30" name="Textfeld 29"/>
          <p:cNvSpPr txBox="1"/>
          <p:nvPr/>
        </p:nvSpPr>
        <p:spPr>
          <a:xfrm>
            <a:off x="348717" y="1466196"/>
            <a:ext cx="2264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Interaktion</a:t>
            </a:r>
            <a:r>
              <a:rPr lang="en-US" sz="1400" dirty="0" smtClean="0"/>
              <a:t> </a:t>
            </a:r>
            <a:r>
              <a:rPr lang="en-US" sz="1400" dirty="0" err="1" smtClean="0"/>
              <a:t>über</a:t>
            </a:r>
            <a:r>
              <a:rPr lang="en-US" sz="1400" dirty="0" smtClean="0"/>
              <a:t> Standard-</a:t>
            </a:r>
            <a:br>
              <a:rPr lang="en-US" sz="1400" dirty="0" smtClean="0"/>
            </a:br>
            <a:r>
              <a:rPr lang="en-US" sz="1400" dirty="0" err="1" smtClean="0"/>
              <a:t>Webtechnologien</a:t>
            </a:r>
            <a:r>
              <a:rPr lang="en-US" sz="1400" dirty="0" smtClean="0"/>
              <a:t> (</a:t>
            </a:r>
            <a:r>
              <a:rPr lang="en-US" sz="1400" dirty="0" err="1" smtClean="0"/>
              <a:t>z.B</a:t>
            </a:r>
            <a:r>
              <a:rPr lang="en-US" sz="1400" dirty="0" smtClean="0"/>
              <a:t>. JavaScript-Events </a:t>
            </a:r>
            <a:r>
              <a:rPr lang="en-US" sz="1400" dirty="0" err="1" smtClean="0"/>
              <a:t>usw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31" name="Textfeld 30"/>
          <p:cNvSpPr txBox="1"/>
          <p:nvPr/>
        </p:nvSpPr>
        <p:spPr>
          <a:xfrm>
            <a:off x="532338" y="5020382"/>
            <a:ext cx="208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…</a:t>
            </a:r>
            <a:r>
              <a:rPr lang="en-US" sz="1400" dirty="0" err="1" smtClean="0"/>
              <a:t>verursacht</a:t>
            </a:r>
            <a:r>
              <a:rPr lang="en-US" sz="1400" dirty="0" smtClean="0"/>
              <a:t> </a:t>
            </a:r>
            <a:r>
              <a:rPr lang="en-US" sz="1400" dirty="0" err="1" smtClean="0"/>
              <a:t>Attribut-änderung</a:t>
            </a:r>
            <a:r>
              <a:rPr lang="en-US" sz="1400" dirty="0" smtClean="0"/>
              <a:t> von &lt;texture&gt; (</a:t>
            </a:r>
            <a:r>
              <a:rPr lang="en-US" sz="1400" dirty="0" err="1" smtClean="0"/>
              <a:t>d.h</a:t>
            </a:r>
            <a:r>
              <a:rPr lang="en-US" sz="1400" dirty="0" smtClean="0"/>
              <a:t>., </a:t>
            </a:r>
            <a:r>
              <a:rPr lang="en-US" sz="1400" dirty="0" err="1" smtClean="0"/>
              <a:t>andere</a:t>
            </a:r>
            <a:r>
              <a:rPr lang="en-US" sz="1400" dirty="0" smtClean="0"/>
              <a:t> </a:t>
            </a:r>
            <a:r>
              <a:rPr lang="en-US" sz="1400" dirty="0" err="1" smtClean="0"/>
              <a:t>Felgen</a:t>
            </a:r>
            <a:r>
              <a:rPr lang="en-US" sz="1400" dirty="0" smtClean="0"/>
              <a:t> </a:t>
            </a:r>
            <a:r>
              <a:rPr lang="en-US" sz="1400" dirty="0" err="1" smtClean="0"/>
              <a:t>sind</a:t>
            </a:r>
            <a:r>
              <a:rPr lang="en-US" sz="1400" dirty="0" smtClean="0"/>
              <a:t> nun </a:t>
            </a:r>
            <a:r>
              <a:rPr lang="en-US" sz="1400" dirty="0" err="1" smtClean="0"/>
              <a:t>zu</a:t>
            </a:r>
            <a:r>
              <a:rPr lang="en-US" sz="1400" dirty="0" smtClean="0"/>
              <a:t> </a:t>
            </a:r>
            <a:r>
              <a:rPr lang="en-US" sz="1400" dirty="0" err="1" smtClean="0"/>
              <a:t>sehen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3" name="Titel 8"/>
          <p:cNvSpPr>
            <a:spLocks noGrp="1"/>
          </p:cNvSpPr>
          <p:nvPr>
            <p:ph type="title"/>
          </p:nvPr>
        </p:nvSpPr>
        <p:spPr>
          <a:xfrm>
            <a:off x="460375" y="382588"/>
            <a:ext cx="8223250" cy="758825"/>
          </a:xfrm>
        </p:spPr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 2: </a:t>
            </a:r>
            <a:r>
              <a:rPr lang="en-US" dirty="0" err="1" smtClean="0"/>
              <a:t>Einfacher</a:t>
            </a:r>
            <a:r>
              <a:rPr lang="en-US" dirty="0" smtClean="0"/>
              <a:t> </a:t>
            </a:r>
            <a:r>
              <a:rPr lang="en-US" dirty="0" err="1" smtClean="0"/>
              <a:t>interaktiver</a:t>
            </a:r>
            <a:r>
              <a:rPr lang="en-US" dirty="0" smtClean="0"/>
              <a:t> Car-</a:t>
            </a:r>
            <a:r>
              <a:rPr lang="en-US" dirty="0" err="1" smtClean="0"/>
              <a:t>Konfigurator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2735789" y="2080704"/>
            <a:ext cx="556983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 smtClean="0"/>
              <a:t>Verwendung</a:t>
            </a:r>
            <a:r>
              <a:rPr lang="en-US" sz="1400" dirty="0" smtClean="0"/>
              <a:t> von HTML + JavaScript, um </a:t>
            </a:r>
            <a:r>
              <a:rPr lang="en-US" sz="1400" dirty="0" err="1" smtClean="0"/>
              <a:t>Farbe</a:t>
            </a:r>
            <a:r>
              <a:rPr lang="en-US" sz="1400" dirty="0" smtClean="0"/>
              <a:t> u. </a:t>
            </a:r>
            <a:r>
              <a:rPr lang="en-US" sz="1400" dirty="0" err="1" smtClean="0"/>
              <a:t>Felgen</a:t>
            </a:r>
            <a:r>
              <a:rPr lang="en-US" sz="1400" dirty="0" smtClean="0"/>
              <a:t> </a:t>
            </a:r>
            <a:r>
              <a:rPr lang="en-US" sz="1400" dirty="0" err="1" smtClean="0"/>
              <a:t>zu</a:t>
            </a:r>
            <a:r>
              <a:rPr lang="en-US" sz="1400" dirty="0" smtClean="0"/>
              <a:t> </a:t>
            </a:r>
            <a:r>
              <a:rPr lang="en-US" sz="1400" dirty="0" err="1" smtClean="0"/>
              <a:t>ändern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 3: </a:t>
            </a:r>
            <a:r>
              <a:rPr lang="en-US" dirty="0" err="1" smtClean="0"/>
              <a:t>Texturen</a:t>
            </a:r>
            <a:r>
              <a:rPr lang="en-US" dirty="0" smtClean="0"/>
              <a:t> von 3D-Objekten </a:t>
            </a:r>
            <a:r>
              <a:rPr lang="en-US" dirty="0" err="1" smtClean="0"/>
              <a:t>selbst</a:t>
            </a:r>
            <a:r>
              <a:rPr lang="en-US" dirty="0" smtClean="0"/>
              <a:t> </a:t>
            </a:r>
            <a:r>
              <a:rPr lang="en-US" dirty="0" err="1" smtClean="0"/>
              <a:t>malen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894" y="858306"/>
            <a:ext cx="7725354" cy="5218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303871" y="4261801"/>
            <a:ext cx="2431919" cy="155427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&lt;x3d&gt; Element</a:t>
            </a:r>
          </a:p>
          <a:p>
            <a:endParaRPr lang="en-US" sz="1100" dirty="0" smtClean="0"/>
          </a:p>
          <a:p>
            <a:r>
              <a:rPr lang="en-US" sz="1100" dirty="0" err="1" smtClean="0"/>
              <a:t>Eingebunden</a:t>
            </a:r>
            <a:r>
              <a:rPr lang="en-US" sz="1100" dirty="0" smtClean="0"/>
              <a:t> in DOM/ HTML-</a:t>
            </a:r>
            <a:r>
              <a:rPr lang="en-US" sz="1100" dirty="0" err="1" smtClean="0"/>
              <a:t>Seite</a:t>
            </a:r>
            <a:r>
              <a:rPr lang="en-US" sz="1100" dirty="0" smtClean="0"/>
              <a:t> </a:t>
            </a:r>
            <a:r>
              <a:rPr lang="en-US" sz="1100" dirty="0" err="1" smtClean="0"/>
              <a:t>wie</a:t>
            </a:r>
            <a:r>
              <a:rPr lang="en-US" sz="1100" dirty="0" smtClean="0"/>
              <a:t> </a:t>
            </a:r>
            <a:r>
              <a:rPr lang="en-US" sz="1100" dirty="0" err="1" smtClean="0"/>
              <a:t>jedes</a:t>
            </a:r>
            <a:r>
              <a:rPr lang="en-US" sz="1100" dirty="0" smtClean="0"/>
              <a:t> </a:t>
            </a:r>
            <a:r>
              <a:rPr lang="en-US" sz="1100" dirty="0" err="1" smtClean="0"/>
              <a:t>andere</a:t>
            </a:r>
            <a:r>
              <a:rPr lang="en-US" sz="1100" dirty="0" smtClean="0"/>
              <a:t> HTML-Element</a:t>
            </a:r>
          </a:p>
          <a:p>
            <a:endParaRPr lang="en-US" sz="1100" dirty="0" smtClean="0"/>
          </a:p>
          <a:p>
            <a:r>
              <a:rPr lang="en-US" sz="1100" dirty="0" smtClean="0"/>
              <a:t>(JavaScript-</a:t>
            </a:r>
            <a:r>
              <a:rPr lang="en-US" sz="1100" dirty="0" err="1" smtClean="0"/>
              <a:t>Implementierung</a:t>
            </a:r>
            <a:r>
              <a:rPr lang="en-US" sz="1100" dirty="0" smtClean="0"/>
              <a:t> </a:t>
            </a:r>
            <a:r>
              <a:rPr lang="en-US" sz="1100" dirty="0" err="1" smtClean="0"/>
              <a:t>basiert</a:t>
            </a:r>
            <a:r>
              <a:rPr lang="en-US" sz="1100" dirty="0" smtClean="0"/>
              <a:t> auf </a:t>
            </a:r>
            <a:r>
              <a:rPr lang="en-US" sz="1100" dirty="0" err="1" smtClean="0"/>
              <a:t>neuer</a:t>
            </a:r>
            <a:r>
              <a:rPr lang="en-US" sz="1100" dirty="0" smtClean="0"/>
              <a:t> </a:t>
            </a:r>
            <a:r>
              <a:rPr lang="en-US" sz="1100" dirty="0" err="1" smtClean="0"/>
              <a:t>WebGL</a:t>
            </a:r>
            <a:r>
              <a:rPr lang="en-US" sz="1100" dirty="0" smtClean="0"/>
              <a:t>-API des HTML5 &lt;canvas&gt; Elements)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7020280" y="4530726"/>
            <a:ext cx="1836210" cy="11541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jQuery</a:t>
            </a:r>
            <a:r>
              <a:rPr lang="en-US" dirty="0" smtClean="0"/>
              <a:t> UI (User Interface)</a:t>
            </a:r>
          </a:p>
          <a:p>
            <a:endParaRPr lang="de-DE" sz="1100" dirty="0" smtClean="0"/>
          </a:p>
          <a:p>
            <a:r>
              <a:rPr lang="de-DE" sz="1100" dirty="0" smtClean="0"/>
              <a:t>jQuery JavaScript Library: http://jqueryui.com/</a:t>
            </a:r>
            <a:endParaRPr lang="en-US" sz="1100" dirty="0"/>
          </a:p>
        </p:txBody>
      </p:sp>
      <p:sp>
        <p:nvSpPr>
          <p:cNvPr id="16" name="Textfeld 15"/>
          <p:cNvSpPr txBox="1"/>
          <p:nvPr/>
        </p:nvSpPr>
        <p:spPr>
          <a:xfrm>
            <a:off x="5857346" y="3245379"/>
            <a:ext cx="2937937" cy="8771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HTML5 &lt;canvas&gt; Element</a:t>
            </a:r>
          </a:p>
          <a:p>
            <a:endParaRPr lang="en-US" sz="1100" dirty="0" smtClean="0"/>
          </a:p>
          <a:p>
            <a:r>
              <a:rPr lang="en-US" sz="1100" dirty="0" err="1" smtClean="0"/>
              <a:t>Selbst</a:t>
            </a:r>
            <a:r>
              <a:rPr lang="en-US" sz="1100" dirty="0" smtClean="0"/>
              <a:t> </a:t>
            </a:r>
            <a:r>
              <a:rPr lang="en-US" sz="1100" dirty="0" err="1" smtClean="0"/>
              <a:t>gemaltes</a:t>
            </a:r>
            <a:r>
              <a:rPr lang="en-US" sz="1100" dirty="0" smtClean="0"/>
              <a:t> </a:t>
            </a:r>
            <a:r>
              <a:rPr lang="en-US" sz="1100" dirty="0" err="1" smtClean="0"/>
              <a:t>Bild</a:t>
            </a:r>
            <a:r>
              <a:rPr lang="en-US" sz="1100" dirty="0" smtClean="0"/>
              <a:t> </a:t>
            </a:r>
            <a:r>
              <a:rPr lang="en-US" sz="1100" dirty="0" err="1" smtClean="0"/>
              <a:t>wird</a:t>
            </a:r>
            <a:r>
              <a:rPr lang="en-US" sz="1100" dirty="0" smtClean="0"/>
              <a:t> </a:t>
            </a:r>
            <a:r>
              <a:rPr lang="en-US" sz="1100" dirty="0" err="1" smtClean="0"/>
              <a:t>als</a:t>
            </a:r>
            <a:r>
              <a:rPr lang="en-US" sz="1100" dirty="0" smtClean="0"/>
              <a:t> </a:t>
            </a:r>
            <a:r>
              <a:rPr lang="en-US" sz="1100" dirty="0" err="1" smtClean="0"/>
              <a:t>Textur</a:t>
            </a:r>
            <a:r>
              <a:rPr lang="en-US" sz="1100" dirty="0" smtClean="0"/>
              <a:t> auf 3D-Objekt </a:t>
            </a:r>
            <a:r>
              <a:rPr lang="en-US" sz="1100" dirty="0" err="1" smtClean="0"/>
              <a:t>verwendet</a:t>
            </a:r>
            <a:endParaRPr lang="en-US" sz="1100" dirty="0" smtClean="0"/>
          </a:p>
        </p:txBody>
      </p:sp>
      <p:cxnSp>
        <p:nvCxnSpPr>
          <p:cNvPr id="18" name="Gerade Verbindung mit Pfeil 17"/>
          <p:cNvCxnSpPr/>
          <p:nvPr/>
        </p:nvCxnSpPr>
        <p:spPr>
          <a:xfrm rot="10800000">
            <a:off x="2980618" y="2755723"/>
            <a:ext cx="2876729" cy="8568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X3DOM  (X3D + DOM)</a:t>
            </a:r>
            <a:endParaRPr lang="en-US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0D2A76-8560-4FB3-A1F8-D7CA7266D7FB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extplatzhalter 6"/>
          <p:cNvSpPr>
            <a:spLocks noGrp="1"/>
          </p:cNvSpPr>
          <p:nvPr>
            <p:ph type="body" idx="1"/>
          </p:nvPr>
        </p:nvSpPr>
        <p:spPr>
          <a:xfrm>
            <a:off x="722313" y="2878137"/>
            <a:ext cx="7772400" cy="1500187"/>
          </a:xfrm>
        </p:spPr>
        <p:txBody>
          <a:bodyPr anchor="t"/>
          <a:lstStyle/>
          <a:p>
            <a:r>
              <a:rPr lang="en-US" dirty="0" err="1" smtClean="0"/>
              <a:t>Ein</a:t>
            </a:r>
            <a:r>
              <a:rPr lang="en-US" dirty="0" smtClean="0"/>
              <a:t> DOM-</a:t>
            </a:r>
            <a:r>
              <a:rPr lang="en-US" dirty="0" err="1" smtClean="0"/>
              <a:t>basiertes</a:t>
            </a:r>
            <a:r>
              <a:rPr lang="en-US" dirty="0" smtClean="0"/>
              <a:t> </a:t>
            </a:r>
            <a:r>
              <a:rPr lang="en-US" dirty="0" err="1" smtClean="0"/>
              <a:t>Modell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beschreibendes</a:t>
            </a:r>
            <a:r>
              <a:rPr lang="en-US" dirty="0" smtClean="0"/>
              <a:t> 3D in HTML5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15959" y="3306586"/>
            <a:ext cx="7100012" cy="935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Exkurs</a:t>
            </a:r>
            <a:r>
              <a:rPr lang="en-US" dirty="0" smtClean="0"/>
              <a:t>: X3D (Extensible 3D)</a:t>
            </a:r>
            <a:endParaRPr lang="en-US" dirty="0"/>
          </a:p>
        </p:txBody>
      </p:sp>
      <p:sp>
        <p:nvSpPr>
          <p:cNvPr id="19" name="Inhaltsplatzhalter 18"/>
          <p:cNvSpPr>
            <a:spLocks noGrp="1"/>
          </p:cNvSpPr>
          <p:nvPr>
            <p:ph idx="1"/>
          </p:nvPr>
        </p:nvSpPr>
        <p:spPr>
          <a:xfrm>
            <a:off x="460375" y="1592790"/>
            <a:ext cx="8223250" cy="3121557"/>
          </a:xfrm>
        </p:spPr>
        <p:txBody>
          <a:bodyPr/>
          <a:lstStyle/>
          <a:p>
            <a:r>
              <a:rPr lang="en-US" dirty="0" smtClean="0"/>
              <a:t>X3D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offener</a:t>
            </a:r>
            <a:r>
              <a:rPr lang="en-US" dirty="0" smtClean="0"/>
              <a:t> ISO-Standard, </a:t>
            </a:r>
            <a:r>
              <a:rPr lang="en-US" dirty="0" err="1" smtClean="0"/>
              <a:t>der</a:t>
            </a:r>
            <a:r>
              <a:rPr lang="en-US" dirty="0" smtClean="0"/>
              <a:t> Format und </a:t>
            </a:r>
            <a:r>
              <a:rPr lang="en-US" dirty="0" err="1" smtClean="0"/>
              <a:t>Laufzeitverhalten</a:t>
            </a:r>
            <a:r>
              <a:rPr lang="en-US" dirty="0" smtClean="0"/>
              <a:t> von </a:t>
            </a:r>
            <a:r>
              <a:rPr lang="en-US" dirty="0" err="1" smtClean="0"/>
              <a:t>dynamischen</a:t>
            </a:r>
            <a:r>
              <a:rPr lang="en-US" dirty="0" smtClean="0"/>
              <a:t>, </a:t>
            </a:r>
            <a:r>
              <a:rPr lang="en-US" dirty="0" err="1" smtClean="0"/>
              <a:t>interaktiven</a:t>
            </a:r>
            <a:r>
              <a:rPr lang="en-US" dirty="0" smtClean="0"/>
              <a:t> 3D-Inhalten </a:t>
            </a:r>
            <a:r>
              <a:rPr lang="en-US" dirty="0" err="1" smtClean="0"/>
              <a:t>definiert</a:t>
            </a:r>
            <a:endParaRPr lang="en-US" dirty="0" smtClean="0"/>
          </a:p>
          <a:p>
            <a:pPr lvl="1"/>
            <a:r>
              <a:rPr lang="en-US" dirty="0" err="1" smtClean="0"/>
              <a:t>Nutzt</a:t>
            </a:r>
            <a:r>
              <a:rPr lang="en-US" dirty="0" smtClean="0"/>
              <a:t> </a:t>
            </a:r>
            <a:r>
              <a:rPr lang="en-US" dirty="0" err="1" smtClean="0"/>
              <a:t>sog</a:t>
            </a:r>
            <a:r>
              <a:rPr lang="en-US" dirty="0" smtClean="0"/>
              <a:t>. </a:t>
            </a:r>
            <a:r>
              <a:rPr lang="en-US" dirty="0" err="1" smtClean="0"/>
              <a:t>Szenengraph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Beschreibung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3D-Szene</a:t>
            </a:r>
          </a:p>
          <a:p>
            <a:pPr lvl="1"/>
            <a:r>
              <a:rPr lang="en-US" dirty="0" err="1" smtClean="0"/>
              <a:t>Nachfolger</a:t>
            </a:r>
            <a:r>
              <a:rPr lang="en-US" dirty="0" smtClean="0"/>
              <a:t> von VRML – hat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zusätzlich</a:t>
            </a:r>
            <a:r>
              <a:rPr lang="en-US" dirty="0" smtClean="0"/>
              <a:t> XML-Encoding</a:t>
            </a:r>
          </a:p>
          <a:p>
            <a:r>
              <a:rPr lang="en-US" dirty="0" err="1" smtClean="0"/>
              <a:t>Offizielle</a:t>
            </a:r>
            <a:r>
              <a:rPr lang="en-US" dirty="0" smtClean="0"/>
              <a:t> X3D-Spezifikation (auf </a:t>
            </a:r>
            <a:r>
              <a:rPr lang="en-US" dirty="0" err="1" smtClean="0"/>
              <a:t>Englisch</a:t>
            </a:r>
            <a:r>
              <a:rPr lang="en-US" dirty="0" smtClean="0"/>
              <a:t>), </a:t>
            </a:r>
            <a:r>
              <a:rPr lang="en-US" dirty="0" err="1" smtClean="0"/>
              <a:t>inklusive</a:t>
            </a:r>
            <a:r>
              <a:rPr lang="en-US" dirty="0" smtClean="0"/>
              <a:t> </a:t>
            </a:r>
            <a:r>
              <a:rPr lang="en-US" dirty="0" err="1" smtClean="0"/>
              <a:t>Knotendokumentation</a:t>
            </a:r>
            <a:r>
              <a:rPr lang="en-US" dirty="0" smtClean="0"/>
              <a:t>, Scripting-API </a:t>
            </a:r>
            <a:r>
              <a:rPr lang="en-US" dirty="0" err="1" smtClean="0"/>
              <a:t>usw</a:t>
            </a:r>
            <a:r>
              <a:rPr lang="en-US" dirty="0" smtClean="0"/>
              <a:t>.: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http://www.web3d.org/x3d/specifications/</a:t>
            </a:r>
            <a:endParaRPr lang="en-US" dirty="0" smtClean="0"/>
          </a:p>
          <a:p>
            <a:r>
              <a:rPr lang="en-US" dirty="0" err="1" smtClean="0"/>
              <a:t>Weitere</a:t>
            </a:r>
            <a:r>
              <a:rPr lang="en-US" dirty="0" smtClean="0"/>
              <a:t> </a:t>
            </a:r>
            <a:r>
              <a:rPr lang="en-US" dirty="0" err="1" smtClean="0"/>
              <a:t>Informationen</a:t>
            </a:r>
            <a:r>
              <a:rPr lang="en-US" dirty="0" smtClean="0"/>
              <a:t> (</a:t>
            </a:r>
            <a:r>
              <a:rPr lang="en-US" dirty="0" err="1" smtClean="0"/>
              <a:t>ebenfalls</a:t>
            </a:r>
            <a:r>
              <a:rPr lang="en-US" dirty="0" smtClean="0"/>
              <a:t> auf </a:t>
            </a:r>
            <a:r>
              <a:rPr lang="en-US" dirty="0" err="1" smtClean="0"/>
              <a:t>Englisch</a:t>
            </a:r>
            <a:r>
              <a:rPr lang="en-US" dirty="0" smtClean="0"/>
              <a:t>)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http://doc.instantreality.org/documentation/</a:t>
            </a:r>
            <a:endParaRPr lang="en-US" dirty="0" smtClean="0"/>
          </a:p>
          <a:p>
            <a:r>
              <a:rPr lang="en-US" dirty="0" err="1" smtClean="0"/>
              <a:t>Empfehlenswerte</a:t>
            </a:r>
            <a:r>
              <a:rPr lang="en-US" dirty="0" smtClean="0"/>
              <a:t> </a:t>
            </a:r>
            <a:r>
              <a:rPr lang="en-US" dirty="0" err="1" smtClean="0"/>
              <a:t>Bücher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VRML und X3D: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71612-7DD4-4A44-B61D-DA7CC06743D4}" type="slidenum">
              <a:rPr lang="de-DE" smtClean="0"/>
              <a:pPr/>
              <a:t>14</a:t>
            </a:fld>
            <a:endParaRPr lang="de-DE"/>
          </a:p>
        </p:txBody>
      </p:sp>
      <p:grpSp>
        <p:nvGrpSpPr>
          <p:cNvPr id="33" name="Gruppieren 32"/>
          <p:cNvGrpSpPr/>
          <p:nvPr/>
        </p:nvGrpSpPr>
        <p:grpSpPr>
          <a:xfrm>
            <a:off x="729013" y="5027613"/>
            <a:ext cx="2006777" cy="1077218"/>
            <a:chOff x="729013" y="4775554"/>
            <a:chExt cx="2006777" cy="1077218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9013" y="4775555"/>
              <a:ext cx="666750" cy="104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Rechteck 29"/>
            <p:cNvSpPr/>
            <p:nvPr/>
          </p:nvSpPr>
          <p:spPr>
            <a:xfrm>
              <a:off x="1511650" y="4775554"/>
              <a:ext cx="12241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/>
                <a:t>Das </a:t>
              </a:r>
              <a:r>
                <a:rPr lang="en-US" sz="1600" dirty="0" err="1" smtClean="0"/>
                <a:t>Einsteiger</a:t>
              </a:r>
              <a:r>
                <a:rPr lang="en-US" sz="1600" dirty="0" smtClean="0"/>
                <a:t>-seminar VRML </a:t>
              </a: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5551312" y="5020382"/>
            <a:ext cx="2448280" cy="1047750"/>
            <a:chOff x="5551312" y="4768323"/>
            <a:chExt cx="2448280" cy="1047750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51312" y="4768323"/>
              <a:ext cx="666750" cy="104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hteck 30"/>
            <p:cNvSpPr/>
            <p:nvPr/>
          </p:nvSpPr>
          <p:spPr>
            <a:xfrm>
              <a:off x="6285796" y="4829529"/>
              <a:ext cx="1713796" cy="856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/>
                <a:t>X3D: Extensible 3D Graphics for Web Authors </a:t>
              </a:r>
              <a:endParaRPr lang="en-US" sz="1600" dirty="0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3103032" y="5027613"/>
            <a:ext cx="1939043" cy="1077218"/>
            <a:chOff x="3061406" y="4775554"/>
            <a:chExt cx="1939043" cy="1077218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61406" y="4775555"/>
              <a:ext cx="666750" cy="104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Rechteck 31"/>
            <p:cNvSpPr/>
            <p:nvPr/>
          </p:nvSpPr>
          <p:spPr>
            <a:xfrm>
              <a:off x="3837516" y="4775554"/>
              <a:ext cx="116293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/>
                <a:t>The Annotated VRML 97 Reference</a:t>
              </a:r>
              <a:endParaRPr 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Exkurs</a:t>
            </a:r>
            <a:r>
              <a:rPr lang="en-US" dirty="0" smtClean="0"/>
              <a:t>: DOM (Document Object Model)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4" y="1600200"/>
            <a:ext cx="5029731" cy="4416425"/>
          </a:xfrm>
        </p:spPr>
        <p:txBody>
          <a:bodyPr/>
          <a:lstStyle/>
          <a:p>
            <a:r>
              <a:rPr lang="de-DE" sz="1800" dirty="0" smtClean="0"/>
              <a:t>Schnittstelle für den Zugriff auf (X)HTML- oder XML-Dokumente (vom W3C standardisiert)</a:t>
            </a:r>
          </a:p>
          <a:p>
            <a:r>
              <a:rPr lang="de-DE" sz="1800" dirty="0" smtClean="0"/>
              <a:t>Baumstruktur mit unterschiedlichen Knoten (z.B. &lt;h1&gt;, &lt;p&gt;, &lt;a&gt;, &lt;</a:t>
            </a:r>
            <a:r>
              <a:rPr lang="de-DE" sz="1800" dirty="0" err="1" smtClean="0"/>
              <a:t>img</a:t>
            </a:r>
            <a:r>
              <a:rPr lang="de-DE" sz="1800" dirty="0" smtClean="0"/>
              <a:t>&gt;,…)</a:t>
            </a:r>
          </a:p>
          <a:p>
            <a:r>
              <a:rPr lang="de-DE" sz="1800" dirty="0" smtClean="0"/>
              <a:t>HTML dient zur Beschreibung der Inhalte, DOM erlaubt Manipulation der Inhalte</a:t>
            </a:r>
          </a:p>
          <a:p>
            <a:pPr lvl="1"/>
            <a:r>
              <a:rPr lang="de-DE" sz="1800" dirty="0" smtClean="0"/>
              <a:t>Navigation über die einzelnen Knoten eines HTML-Dokuments (meist über JavaScript)</a:t>
            </a:r>
          </a:p>
          <a:p>
            <a:pPr lvl="1"/>
            <a:r>
              <a:rPr lang="de-DE" sz="1800" dirty="0" smtClean="0"/>
              <a:t>Knoten erzeugen, löschen, ändern</a:t>
            </a:r>
          </a:p>
          <a:p>
            <a:pPr lvl="1"/>
            <a:r>
              <a:rPr lang="de-DE" sz="1800" dirty="0" smtClean="0"/>
              <a:t>Auslesen und ändern von Attributen</a:t>
            </a:r>
          </a:p>
          <a:p>
            <a:r>
              <a:rPr lang="de-DE" sz="1800" dirty="0" err="1" smtClean="0"/>
              <a:t>Tutorials</a:t>
            </a:r>
            <a:r>
              <a:rPr lang="de-DE" sz="1800" dirty="0" smtClean="0"/>
              <a:t> und Beispiele zu HTML, CSS, JavaScript u. DOM-Scripting gibt es auf </a:t>
            </a:r>
            <a:r>
              <a:rPr lang="de-DE" sz="1800" dirty="0" smtClean="0">
                <a:hlinkClick r:id="rId2"/>
              </a:rPr>
              <a:t>http://de.selfhtml.org/</a:t>
            </a:r>
            <a:r>
              <a:rPr lang="de-DE" sz="1800" dirty="0" smtClean="0"/>
              <a:t>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8" name="Inhaltsplatzhalter 7" descr="DOMTree2.bmp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l="14796" r="15434"/>
          <a:stretch>
            <a:fillRect/>
          </a:stretch>
        </p:blipFill>
        <p:spPr>
          <a:xfrm>
            <a:off x="5796140" y="2204860"/>
            <a:ext cx="2815522" cy="293485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944804" y="5129085"/>
            <a:ext cx="254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i="1" dirty="0" smtClean="0"/>
              <a:t>DOM-Baumstruktur (Bsp.)</a:t>
            </a:r>
            <a:endParaRPr lang="de-DE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Kurze</a:t>
            </a:r>
            <a:r>
              <a:rPr lang="en-US" dirty="0" smtClean="0"/>
              <a:t> </a:t>
            </a:r>
            <a:r>
              <a:rPr lang="en-US" dirty="0" err="1" smtClean="0"/>
              <a:t>Wiederholung</a:t>
            </a:r>
            <a:r>
              <a:rPr lang="en-US" dirty="0" smtClean="0"/>
              <a:t> von HTML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&lt;html&gt;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&lt;head&gt;</a:t>
            </a:r>
          </a:p>
          <a:p>
            <a:pPr>
              <a:buNone/>
            </a:pPr>
            <a:r>
              <a:rPr lang="en-US" sz="1800" dirty="0" smtClean="0"/>
              <a:t>        &lt;title&gt;</a:t>
            </a:r>
            <a:r>
              <a:rPr lang="en-US" sz="1800" dirty="0" err="1" smtClean="0"/>
              <a:t>Meine</a:t>
            </a:r>
            <a:r>
              <a:rPr lang="en-US" sz="1800" dirty="0" smtClean="0"/>
              <a:t> 3D-Seite&lt;/title&gt;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&lt;/head&gt;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&lt;body&gt;</a:t>
            </a:r>
          </a:p>
          <a:p>
            <a:pPr>
              <a:buNone/>
            </a:pPr>
            <a:r>
              <a:rPr lang="en-US" sz="1800" dirty="0" smtClean="0"/>
              <a:t>        &lt;h1&gt;Hallo X3DOM Welt&lt;/h1&gt;</a:t>
            </a:r>
          </a:p>
          <a:p>
            <a:pPr>
              <a:buNone/>
            </a:pPr>
            <a:r>
              <a:rPr lang="en-US" sz="1800" dirty="0" smtClean="0"/>
              <a:t>        &lt;p&gt;</a:t>
            </a:r>
          </a:p>
          <a:p>
            <a:pPr>
              <a:buNone/>
            </a:pPr>
            <a:r>
              <a:rPr lang="en-US" sz="1800" dirty="0" smtClean="0"/>
              <a:t>            </a:t>
            </a:r>
            <a:r>
              <a:rPr lang="en-US" sz="1800" dirty="0" err="1" smtClean="0"/>
              <a:t>Hier</a:t>
            </a:r>
            <a:r>
              <a:rPr lang="en-US" sz="1800" dirty="0" smtClean="0"/>
              <a:t> </a:t>
            </a:r>
            <a:r>
              <a:rPr lang="en-US" sz="1800" dirty="0" err="1" smtClean="0"/>
              <a:t>erscheint</a:t>
            </a:r>
            <a:r>
              <a:rPr lang="en-US" sz="1800" dirty="0" smtClean="0"/>
              <a:t> bald </a:t>
            </a:r>
            <a:r>
              <a:rPr lang="en-US" sz="1800" dirty="0" err="1" smtClean="0"/>
              <a:t>eine</a:t>
            </a:r>
            <a:r>
              <a:rPr lang="en-US" sz="1800" dirty="0" smtClean="0"/>
              <a:t> Box.</a:t>
            </a:r>
          </a:p>
          <a:p>
            <a:pPr>
              <a:buNone/>
            </a:pPr>
            <a:r>
              <a:rPr lang="en-US" sz="1800" dirty="0" smtClean="0"/>
              <a:t>        &lt;/p&gt;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&lt;/body&gt;</a:t>
            </a:r>
          </a:p>
          <a:p>
            <a:pPr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 r="44695" b="32509"/>
          <a:stretch>
            <a:fillRect/>
          </a:stretch>
        </p:blipFill>
        <p:spPr bwMode="auto">
          <a:xfrm>
            <a:off x="4816828" y="1653997"/>
            <a:ext cx="3856041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Jetzt</a:t>
            </a:r>
            <a:r>
              <a:rPr lang="en-US" dirty="0" smtClean="0"/>
              <a:t> muss HTML </a:t>
            </a:r>
            <a:r>
              <a:rPr lang="en-US" dirty="0" err="1" smtClean="0"/>
              <a:t>noch</a:t>
            </a:r>
            <a:r>
              <a:rPr lang="en-US" dirty="0" smtClean="0"/>
              <a:t> (X)3D </a:t>
            </a:r>
            <a:r>
              <a:rPr lang="en-US" dirty="0" err="1" smtClean="0"/>
              <a:t>lernen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5" y="1600200"/>
            <a:ext cx="8151287" cy="4416425"/>
          </a:xfrm>
        </p:spPr>
        <p:txBody>
          <a:bodyPr/>
          <a:lstStyle/>
          <a:p>
            <a:pPr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&lt;html&gt;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&lt;head&gt;</a:t>
            </a:r>
          </a:p>
          <a:p>
            <a:pPr>
              <a:buNone/>
            </a:pPr>
            <a:r>
              <a:rPr lang="en-US" sz="1800" dirty="0" smtClean="0"/>
              <a:t>        &lt;title&gt;</a:t>
            </a:r>
            <a:r>
              <a:rPr lang="en-US" sz="1800" dirty="0" err="1" smtClean="0"/>
              <a:t>Meine</a:t>
            </a:r>
            <a:r>
              <a:rPr lang="en-US" sz="1800" dirty="0" smtClean="0"/>
              <a:t> 3D-Seite&lt;/title&gt;</a:t>
            </a:r>
            <a:endParaRPr lang="en-US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800" b="1" dirty="0" smtClean="0"/>
              <a:t>         &lt;</a:t>
            </a:r>
            <a:r>
              <a:rPr lang="en-US" sz="1800" b="1" dirty="0" smtClean="0">
                <a:solidFill>
                  <a:srgbClr val="C00000"/>
                </a:solidFill>
              </a:rPr>
              <a:t>link</a:t>
            </a:r>
            <a:r>
              <a:rPr lang="en-US" sz="1800" b="1" dirty="0" smtClean="0"/>
              <a:t> 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rel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FF0000"/>
                </a:solidFill>
              </a:rPr>
              <a:t>"</a:t>
            </a:r>
            <a:r>
              <a:rPr lang="en-US" sz="1800" b="1" dirty="0" err="1" smtClean="0">
                <a:solidFill>
                  <a:srgbClr val="FF0000"/>
                </a:solidFill>
              </a:rPr>
              <a:t>stylesheet</a:t>
            </a:r>
            <a:r>
              <a:rPr lang="en-US" sz="1800" b="1" dirty="0" smtClean="0">
                <a:solidFill>
                  <a:srgbClr val="FF0000"/>
                </a:solidFill>
              </a:rPr>
              <a:t>"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type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FF0000"/>
                </a:solidFill>
              </a:rPr>
              <a:t>"text/</a:t>
            </a:r>
            <a:r>
              <a:rPr lang="en-US" sz="1800" b="1" dirty="0" err="1" smtClean="0">
                <a:solidFill>
                  <a:srgbClr val="FF0000"/>
                </a:solidFill>
              </a:rPr>
              <a:t>css</a:t>
            </a:r>
            <a:r>
              <a:rPr lang="en-US" sz="1800" b="1" dirty="0" smtClean="0">
                <a:solidFill>
                  <a:srgbClr val="FF0000"/>
                </a:solidFill>
              </a:rPr>
              <a:t>"</a:t>
            </a:r>
            <a:r>
              <a:rPr lang="en-US" sz="1800" b="1" dirty="0" smtClean="0"/>
              <a:t> </a:t>
            </a:r>
          </a:p>
          <a:p>
            <a:pPr>
              <a:buNone/>
            </a:pPr>
            <a:r>
              <a:rPr lang="en-US" sz="1800" b="1" dirty="0" smtClean="0"/>
              <a:t>              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href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FF0000"/>
                </a:solidFill>
              </a:rPr>
              <a:t>"http://www.x3dom.org/x3dom/release/x3dom.css"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b="1" dirty="0" smtClean="0"/>
              <a:t>        &lt;/</a:t>
            </a:r>
            <a:r>
              <a:rPr lang="en-US" sz="1800" b="1" dirty="0" smtClean="0">
                <a:solidFill>
                  <a:srgbClr val="C00000"/>
                </a:solidFill>
              </a:rPr>
              <a:t>link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b="1" dirty="0" smtClean="0"/>
              <a:t>        &lt;</a:t>
            </a:r>
            <a:r>
              <a:rPr lang="en-US" sz="1800" b="1" dirty="0" smtClean="0">
                <a:solidFill>
                  <a:srgbClr val="C00000"/>
                </a:solidFill>
              </a:rPr>
              <a:t>script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type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FF0000"/>
                </a:solidFill>
              </a:rPr>
              <a:t>"text/</a:t>
            </a:r>
            <a:r>
              <a:rPr lang="en-US" sz="1800" b="1" dirty="0" err="1" smtClean="0">
                <a:solidFill>
                  <a:srgbClr val="FF0000"/>
                </a:solidFill>
              </a:rPr>
              <a:t>javascript</a:t>
            </a:r>
            <a:r>
              <a:rPr lang="en-US" sz="1800" b="1" dirty="0" smtClean="0">
                <a:solidFill>
                  <a:srgbClr val="FF0000"/>
                </a:solidFill>
              </a:rPr>
              <a:t>"</a:t>
            </a:r>
          </a:p>
          <a:p>
            <a:pPr>
              <a:buNone/>
            </a:pPr>
            <a:r>
              <a:rPr lang="en-US" sz="1800" b="1" dirty="0" smtClean="0"/>
              <a:t>                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src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FF0000"/>
                </a:solidFill>
              </a:rPr>
              <a:t>"http://www.x3dom.org/x3dom/release/x3dom.js"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b="1" dirty="0" smtClean="0"/>
              <a:t>        &lt;/</a:t>
            </a:r>
            <a:r>
              <a:rPr lang="en-US" sz="1800" b="1" dirty="0" smtClean="0">
                <a:solidFill>
                  <a:srgbClr val="C00000"/>
                </a:solidFill>
              </a:rPr>
              <a:t>script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&lt;/head&gt;</a:t>
            </a:r>
          </a:p>
          <a:p>
            <a:pPr>
              <a:buNone/>
            </a:pPr>
            <a:r>
              <a:rPr lang="en-US" sz="1800" dirty="0" smtClean="0"/>
              <a:t>    …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funktioniert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innerhalb</a:t>
            </a:r>
            <a:r>
              <a:rPr lang="en-US" dirty="0" smtClean="0"/>
              <a:t> von &lt;X3D&gt;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6" y="1600200"/>
            <a:ext cx="4295246" cy="4416425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…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&lt;body&gt;</a:t>
            </a:r>
          </a:p>
          <a:p>
            <a:pPr>
              <a:buNone/>
            </a:pPr>
            <a:r>
              <a:rPr lang="en-US" sz="1800" dirty="0" smtClean="0"/>
              <a:t>        &lt;h1&gt;Hallo X3DOM Welt&lt;/h1&gt;</a:t>
            </a:r>
          </a:p>
          <a:p>
            <a:pPr>
              <a:buNone/>
            </a:pPr>
            <a:r>
              <a:rPr lang="en-US" sz="1800" dirty="0" smtClean="0"/>
              <a:t>        &lt;p&gt;</a:t>
            </a:r>
          </a:p>
          <a:p>
            <a:pPr>
              <a:buNone/>
            </a:pPr>
            <a:r>
              <a:rPr lang="en-US" sz="1800" dirty="0" smtClean="0"/>
              <a:t>            </a:t>
            </a:r>
            <a:r>
              <a:rPr lang="en-US" sz="1800" dirty="0" err="1" smtClean="0"/>
              <a:t>Hier</a:t>
            </a:r>
            <a:r>
              <a:rPr lang="en-US" sz="1800" dirty="0" smtClean="0"/>
              <a:t> </a:t>
            </a:r>
            <a:r>
              <a:rPr lang="en-US" sz="1800" dirty="0" err="1" smtClean="0"/>
              <a:t>erscheint</a:t>
            </a:r>
            <a:r>
              <a:rPr lang="en-US" sz="1800" dirty="0" smtClean="0"/>
              <a:t> bald </a:t>
            </a:r>
            <a:r>
              <a:rPr lang="en-US" sz="1800" dirty="0" err="1" smtClean="0"/>
              <a:t>eine</a:t>
            </a:r>
            <a:r>
              <a:rPr lang="en-US" sz="1800" dirty="0" smtClean="0"/>
              <a:t> Box.</a:t>
            </a:r>
          </a:p>
          <a:p>
            <a:pPr>
              <a:buNone/>
            </a:pPr>
            <a:r>
              <a:rPr lang="en-US" sz="1800" dirty="0" smtClean="0"/>
              <a:t>        &lt;/p&gt;</a:t>
            </a:r>
          </a:p>
          <a:p>
            <a:pPr>
              <a:buNone/>
            </a:pPr>
            <a:r>
              <a:rPr lang="en-US" sz="1800" b="1" dirty="0" smtClean="0"/>
              <a:t>        &lt;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width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"400"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height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"300"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b="1" dirty="0" smtClean="0"/>
              <a:t>        &lt;/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&lt;/body&gt;</a:t>
            </a:r>
          </a:p>
          <a:p>
            <a:pPr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 r="46489" b="32509"/>
          <a:stretch>
            <a:fillRect/>
          </a:stretch>
        </p:blipFill>
        <p:spPr bwMode="auto">
          <a:xfrm>
            <a:off x="4939242" y="1653997"/>
            <a:ext cx="3730978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Alle</a:t>
            </a:r>
            <a:r>
              <a:rPr lang="en-US" dirty="0" smtClean="0"/>
              <a:t> 3D-Objekte </a:t>
            </a:r>
            <a:r>
              <a:rPr lang="en-US" dirty="0" err="1" smtClean="0"/>
              <a:t>hängen</a:t>
            </a:r>
            <a:r>
              <a:rPr lang="en-US" dirty="0" smtClean="0"/>
              <a:t> </a:t>
            </a:r>
            <a:r>
              <a:rPr lang="en-US" dirty="0" err="1" smtClean="0"/>
              <a:t>unter</a:t>
            </a:r>
            <a:r>
              <a:rPr lang="en-US" dirty="0" smtClean="0"/>
              <a:t> &lt;scene&gt;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6" y="1600200"/>
            <a:ext cx="4295246" cy="4416425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…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&lt;body&gt;</a:t>
            </a:r>
          </a:p>
          <a:p>
            <a:pPr>
              <a:buNone/>
            </a:pPr>
            <a:r>
              <a:rPr lang="en-US" sz="1800" dirty="0" smtClean="0"/>
              <a:t>        &lt;h1&gt;Hallo X3DOM Welt&lt;/h1&gt;</a:t>
            </a:r>
          </a:p>
          <a:p>
            <a:pPr>
              <a:buNone/>
            </a:pPr>
            <a:r>
              <a:rPr lang="en-US" sz="1800" b="1" dirty="0" smtClean="0"/>
              <a:t>        &lt;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width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"400"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height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"300"</a:t>
            </a:r>
            <a:r>
              <a:rPr lang="en-US" sz="1800" b="1" dirty="0" smtClean="0"/>
              <a:t>&gt;</a:t>
            </a:r>
            <a:endParaRPr lang="nn-NO" sz="1800" b="1" dirty="0" smtClean="0"/>
          </a:p>
          <a:p>
            <a:pPr>
              <a:buNone/>
            </a:pPr>
            <a:r>
              <a:rPr lang="nn-NO" sz="1800" b="1" dirty="0" smtClean="0"/>
              <a:t>            </a:t>
            </a:r>
            <a:r>
              <a:rPr lang="nn-NO" sz="1800" b="1" dirty="0" smtClean="0">
                <a:solidFill>
                  <a:srgbClr val="00B050"/>
                </a:solidFill>
              </a:rPr>
              <a:t>&lt;scene&gt;</a:t>
            </a:r>
          </a:p>
          <a:p>
            <a:pPr>
              <a:buNone/>
            </a:pPr>
            <a:r>
              <a:rPr lang="nn-NO" sz="1800" b="1" dirty="0" smtClean="0"/>
              <a:t>                &lt;shape&gt;</a:t>
            </a:r>
          </a:p>
          <a:p>
            <a:pPr>
              <a:buNone/>
            </a:pPr>
            <a:r>
              <a:rPr lang="nn-NO" sz="1800" b="1" dirty="0" smtClean="0"/>
              <a:t>                    &lt;box&gt;&lt;/box&gt;</a:t>
            </a:r>
          </a:p>
          <a:p>
            <a:pPr>
              <a:buNone/>
            </a:pPr>
            <a:r>
              <a:rPr lang="nn-NO" sz="1800" b="1" dirty="0" smtClean="0"/>
              <a:t>                &lt;/shape&gt;</a:t>
            </a:r>
          </a:p>
          <a:p>
            <a:pPr>
              <a:buNone/>
            </a:pPr>
            <a:r>
              <a:rPr lang="nn-NO" sz="1800" b="1" dirty="0" smtClean="0"/>
              <a:t>            </a:t>
            </a:r>
            <a:r>
              <a:rPr lang="nn-NO" sz="1800" b="1" dirty="0" smtClean="0">
                <a:solidFill>
                  <a:srgbClr val="00B050"/>
                </a:solidFill>
              </a:rPr>
              <a:t>&lt;/scene&gt;</a:t>
            </a:r>
            <a:endParaRPr lang="en-US" sz="1800" b="1" dirty="0" smtClean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sz="1800" b="1" dirty="0" smtClean="0"/>
              <a:t>        &lt;/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&lt;/body&gt;</a:t>
            </a:r>
          </a:p>
          <a:p>
            <a:pPr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r="46489" b="32509"/>
          <a:stretch>
            <a:fillRect/>
          </a:stretch>
        </p:blipFill>
        <p:spPr bwMode="auto">
          <a:xfrm>
            <a:off x="4939242" y="1653997"/>
            <a:ext cx="3730978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3D-Grafikprogrammierung </a:t>
            </a:r>
            <a:r>
              <a:rPr lang="en-US" dirty="0" err="1" smtClean="0"/>
              <a:t>bisher</a:t>
            </a:r>
            <a:endParaRPr lang="en-US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>
          <a:xfrm>
            <a:off x="460375" y="1600200"/>
            <a:ext cx="4662488" cy="4416425"/>
          </a:xfrm>
        </p:spPr>
        <p:txBody>
          <a:bodyPr/>
          <a:lstStyle/>
          <a:p>
            <a:r>
              <a:rPr lang="en-US" sz="1800" dirty="0" err="1" smtClean="0"/>
              <a:t>Voraussetzungen</a:t>
            </a:r>
            <a:endParaRPr lang="en-US" sz="1800" dirty="0" smtClean="0"/>
          </a:p>
          <a:p>
            <a:pPr lvl="1"/>
            <a:r>
              <a:rPr lang="en-US" sz="1800" dirty="0" err="1" smtClean="0"/>
              <a:t>Gute</a:t>
            </a:r>
            <a:r>
              <a:rPr lang="en-US" sz="1800" dirty="0" smtClean="0"/>
              <a:t> </a:t>
            </a:r>
            <a:r>
              <a:rPr lang="en-US" sz="1800" dirty="0" err="1" smtClean="0"/>
              <a:t>Programmierkenntnisse</a:t>
            </a:r>
            <a:r>
              <a:rPr lang="en-US" sz="1800" dirty="0" smtClean="0"/>
              <a:t> in C/C++</a:t>
            </a:r>
          </a:p>
          <a:p>
            <a:pPr lvl="1"/>
            <a:r>
              <a:rPr lang="en-US" sz="1800" dirty="0" err="1" smtClean="0"/>
              <a:t>Erfahrung</a:t>
            </a:r>
            <a:r>
              <a:rPr lang="en-US" sz="1800" dirty="0" smtClean="0"/>
              <a:t> </a:t>
            </a:r>
            <a:r>
              <a:rPr lang="en-US" sz="1800" dirty="0" err="1" smtClean="0"/>
              <a:t>mit</a:t>
            </a:r>
            <a:r>
              <a:rPr lang="en-US" sz="1800" dirty="0" smtClean="0"/>
              <a:t> </a:t>
            </a:r>
            <a:r>
              <a:rPr lang="en-US" sz="1800" dirty="0" err="1" smtClean="0"/>
              <a:t>hardwarenahen</a:t>
            </a:r>
            <a:r>
              <a:rPr lang="en-US" sz="1800" dirty="0" smtClean="0"/>
              <a:t> </a:t>
            </a:r>
            <a:r>
              <a:rPr lang="en-US" sz="1800" dirty="0" err="1" smtClean="0"/>
              <a:t>Grafik-Programmierschnittstellen</a:t>
            </a:r>
            <a:endParaRPr lang="en-US" sz="1800" dirty="0" smtClean="0"/>
          </a:p>
          <a:p>
            <a:pPr lvl="2"/>
            <a:r>
              <a:rPr lang="en-US" sz="1800" dirty="0" smtClean="0"/>
              <a:t>Z.B. OpenGL </a:t>
            </a:r>
            <a:r>
              <a:rPr lang="en-US" sz="1800" dirty="0" err="1" smtClean="0"/>
              <a:t>oder</a:t>
            </a:r>
            <a:r>
              <a:rPr lang="en-US" sz="1800" dirty="0" smtClean="0"/>
              <a:t> Direct3D</a:t>
            </a:r>
          </a:p>
          <a:p>
            <a:pPr lvl="1"/>
            <a:r>
              <a:rPr lang="en-US" sz="1800" dirty="0" err="1" smtClean="0"/>
              <a:t>Mathematik</a:t>
            </a:r>
            <a:endParaRPr lang="en-US" sz="1800" dirty="0" smtClean="0"/>
          </a:p>
          <a:p>
            <a:pPr lvl="1"/>
            <a:r>
              <a:rPr lang="en-US" sz="1800" dirty="0" err="1" smtClean="0"/>
              <a:t>Mathematik</a:t>
            </a:r>
            <a:endParaRPr lang="en-US" sz="1800" dirty="0" smtClean="0"/>
          </a:p>
          <a:p>
            <a:pPr lvl="1"/>
            <a:r>
              <a:rPr lang="en-US" sz="1800" dirty="0" err="1" smtClean="0"/>
              <a:t>Mathematik</a:t>
            </a:r>
            <a:endParaRPr lang="en-US" sz="1800" dirty="0" smtClean="0"/>
          </a:p>
          <a:p>
            <a:pPr lvl="1"/>
            <a:r>
              <a:rPr lang="en-US" sz="1800" dirty="0" smtClean="0"/>
              <a:t>…</a:t>
            </a:r>
          </a:p>
          <a:p>
            <a:r>
              <a:rPr lang="en-US" sz="1800" dirty="0" smtClean="0"/>
              <a:t>Problem</a:t>
            </a:r>
          </a:p>
          <a:p>
            <a:pPr lvl="1"/>
            <a:r>
              <a:rPr lang="en-US" sz="1800" dirty="0" err="1" smtClean="0"/>
              <a:t>Programmierung</a:t>
            </a:r>
            <a:r>
              <a:rPr lang="en-US" sz="1800" dirty="0" smtClean="0"/>
              <a:t> </a:t>
            </a:r>
            <a:r>
              <a:rPr lang="en-US" sz="1800" dirty="0" err="1" smtClean="0"/>
              <a:t>erfordert</a:t>
            </a:r>
            <a:r>
              <a:rPr lang="en-US" sz="1800" dirty="0" smtClean="0"/>
              <a:t> </a:t>
            </a:r>
            <a:r>
              <a:rPr lang="en-US" sz="1800" dirty="0" err="1" smtClean="0"/>
              <a:t>einschlägiges</a:t>
            </a:r>
            <a:r>
              <a:rPr lang="en-US" sz="1800" dirty="0" smtClean="0"/>
              <a:t> </a:t>
            </a:r>
            <a:r>
              <a:rPr lang="en-US" sz="1800" dirty="0" err="1" smtClean="0"/>
              <a:t>Studium</a:t>
            </a:r>
            <a:r>
              <a:rPr lang="en-US" sz="1800" dirty="0" smtClean="0"/>
              <a:t> und </a:t>
            </a:r>
            <a:r>
              <a:rPr lang="en-US" sz="1800" dirty="0" err="1" smtClean="0"/>
              <a:t>Berufserfahrung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6E6B2A-F0B0-4129-BA4E-8FC600667A70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12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245277" y="1592790"/>
            <a:ext cx="3427592" cy="229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C:\cygwin\home\yvonne\devel\projects\VirtualHuman\arbeiten\cweber\M.Sc_ChristineWeber\pics\gollum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45277" y="3837047"/>
            <a:ext cx="3427592" cy="22850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Jedes</a:t>
            </a:r>
            <a:r>
              <a:rPr lang="en-US" dirty="0" smtClean="0"/>
              <a:t> </a:t>
            </a:r>
            <a:r>
              <a:rPr lang="en-US" dirty="0" err="1" smtClean="0"/>
              <a:t>Objekt</a:t>
            </a:r>
            <a:r>
              <a:rPr lang="en-US" dirty="0" smtClean="0"/>
              <a:t> hat </a:t>
            </a:r>
            <a:r>
              <a:rPr lang="en-US" dirty="0" err="1" smtClean="0"/>
              <a:t>eine</a:t>
            </a:r>
            <a:r>
              <a:rPr lang="en-US" dirty="0" smtClean="0"/>
              <a:t> &lt;shape&gt; (Gestalt) 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6" y="1600200"/>
            <a:ext cx="4295246" cy="4416425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…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&lt;body&gt;</a:t>
            </a:r>
          </a:p>
          <a:p>
            <a:pPr>
              <a:buNone/>
            </a:pPr>
            <a:r>
              <a:rPr lang="en-US" sz="1800" dirty="0" smtClean="0"/>
              <a:t>        &lt;h1&gt;Hallo X3DOM Welt&lt;/h1&gt;</a:t>
            </a:r>
          </a:p>
          <a:p>
            <a:pPr>
              <a:buNone/>
            </a:pPr>
            <a:r>
              <a:rPr lang="en-US" sz="1800" b="1" dirty="0" smtClean="0"/>
              <a:t>        &lt;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width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"400"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height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"300"</a:t>
            </a:r>
            <a:r>
              <a:rPr lang="en-US" sz="1800" b="1" dirty="0" smtClean="0"/>
              <a:t>&gt;</a:t>
            </a:r>
            <a:endParaRPr lang="nn-NO" sz="1800" b="1" dirty="0" smtClean="0"/>
          </a:p>
          <a:p>
            <a:pPr>
              <a:buNone/>
            </a:pPr>
            <a:r>
              <a:rPr lang="nn-NO" sz="1800" b="1" dirty="0" smtClean="0"/>
              <a:t>            &lt;scene&gt;</a:t>
            </a:r>
          </a:p>
          <a:p>
            <a:pPr>
              <a:buNone/>
            </a:pPr>
            <a:r>
              <a:rPr lang="nn-NO" sz="1800" b="1" dirty="0" smtClean="0"/>
              <a:t>                </a:t>
            </a:r>
            <a:r>
              <a:rPr lang="nn-NO" sz="1800" b="1" dirty="0" smtClean="0">
                <a:solidFill>
                  <a:srgbClr val="00B050"/>
                </a:solidFill>
              </a:rPr>
              <a:t>&lt;shape&gt;</a:t>
            </a:r>
          </a:p>
          <a:p>
            <a:pPr>
              <a:buNone/>
            </a:pPr>
            <a:r>
              <a:rPr lang="nn-NO" sz="1800" b="1" dirty="0" smtClean="0"/>
              <a:t>                    &lt;box&gt;&lt;/box&gt;</a:t>
            </a:r>
          </a:p>
          <a:p>
            <a:pPr>
              <a:buNone/>
            </a:pPr>
            <a:r>
              <a:rPr lang="nn-NO" sz="1800" b="1" dirty="0" smtClean="0"/>
              <a:t>                </a:t>
            </a:r>
            <a:r>
              <a:rPr lang="nn-NO" sz="1800" b="1" dirty="0" smtClean="0">
                <a:solidFill>
                  <a:srgbClr val="00B050"/>
                </a:solidFill>
              </a:rPr>
              <a:t>&lt;/shape&gt;</a:t>
            </a:r>
          </a:p>
          <a:p>
            <a:pPr>
              <a:buNone/>
            </a:pPr>
            <a:r>
              <a:rPr lang="nn-NO" sz="1800" b="1" dirty="0" smtClean="0"/>
              <a:t>            &lt;/scene&gt;</a:t>
            </a:r>
            <a:endParaRPr lang="en-US" sz="1800" b="1" dirty="0" smtClean="0"/>
          </a:p>
          <a:p>
            <a:pPr>
              <a:buNone/>
            </a:pPr>
            <a:r>
              <a:rPr lang="en-US" sz="1800" b="1" dirty="0" smtClean="0"/>
              <a:t>        &lt;/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&lt;/body&gt;</a:t>
            </a:r>
          </a:p>
          <a:p>
            <a:pPr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r="46489" b="32509"/>
          <a:stretch>
            <a:fillRect/>
          </a:stretch>
        </p:blipFill>
        <p:spPr bwMode="auto">
          <a:xfrm>
            <a:off x="4939242" y="1653997"/>
            <a:ext cx="3730978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…und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Geometrie</a:t>
            </a:r>
            <a:r>
              <a:rPr lang="en-US" dirty="0" smtClean="0"/>
              <a:t>,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err="1" smtClean="0"/>
              <a:t>eine</a:t>
            </a:r>
            <a:r>
              <a:rPr lang="en-US" dirty="0" smtClean="0"/>
              <a:t> &lt;box&gt;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6" y="1600200"/>
            <a:ext cx="4295246" cy="4416425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…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&lt;body&gt;</a:t>
            </a:r>
          </a:p>
          <a:p>
            <a:pPr>
              <a:buNone/>
            </a:pPr>
            <a:r>
              <a:rPr lang="en-US" sz="1800" dirty="0" smtClean="0"/>
              <a:t>        &lt;h1&gt;Hallo X3DOM Welt&lt;/h1&gt;</a:t>
            </a:r>
          </a:p>
          <a:p>
            <a:pPr>
              <a:buNone/>
            </a:pPr>
            <a:r>
              <a:rPr lang="en-US" sz="1800" b="1" dirty="0" smtClean="0"/>
              <a:t>        &lt;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width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"400"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height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"300"</a:t>
            </a:r>
            <a:r>
              <a:rPr lang="en-US" sz="1800" b="1" dirty="0" smtClean="0"/>
              <a:t>&gt;</a:t>
            </a:r>
            <a:endParaRPr lang="nn-NO" sz="1800" b="1" dirty="0" smtClean="0"/>
          </a:p>
          <a:p>
            <a:pPr>
              <a:buNone/>
            </a:pPr>
            <a:r>
              <a:rPr lang="nn-NO" sz="1800" b="1" dirty="0" smtClean="0"/>
              <a:t>            &lt;scene&gt;</a:t>
            </a:r>
          </a:p>
          <a:p>
            <a:pPr>
              <a:buNone/>
            </a:pPr>
            <a:r>
              <a:rPr lang="nn-NO" sz="1800" b="1" dirty="0" smtClean="0"/>
              <a:t>                &lt;shape&gt;</a:t>
            </a:r>
          </a:p>
          <a:p>
            <a:pPr>
              <a:buNone/>
            </a:pPr>
            <a:r>
              <a:rPr lang="nn-NO" sz="1800" b="1" dirty="0" smtClean="0"/>
              <a:t>                    </a:t>
            </a:r>
            <a:r>
              <a:rPr lang="nn-NO" sz="1800" b="1" dirty="0" smtClean="0">
                <a:solidFill>
                  <a:srgbClr val="00B050"/>
                </a:solidFill>
              </a:rPr>
              <a:t>&lt;box&gt;&lt;/box&gt;</a:t>
            </a:r>
          </a:p>
          <a:p>
            <a:pPr>
              <a:buNone/>
            </a:pPr>
            <a:r>
              <a:rPr lang="nn-NO" sz="1800" b="1" dirty="0" smtClean="0"/>
              <a:t>                &lt;/shape&gt;</a:t>
            </a:r>
          </a:p>
          <a:p>
            <a:pPr>
              <a:buNone/>
            </a:pPr>
            <a:r>
              <a:rPr lang="nn-NO" sz="1800" b="1" dirty="0" smtClean="0"/>
              <a:t>            &lt;/scene&gt;</a:t>
            </a:r>
            <a:endParaRPr lang="en-US" sz="1800" b="1" dirty="0" smtClean="0"/>
          </a:p>
          <a:p>
            <a:pPr>
              <a:buNone/>
            </a:pPr>
            <a:r>
              <a:rPr lang="en-US" sz="1800" b="1" dirty="0" smtClean="0"/>
              <a:t>        &lt;/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C00000"/>
                </a:solidFill>
              </a:rPr>
              <a:t>&lt;/body&gt;</a:t>
            </a:r>
          </a:p>
          <a:p>
            <a:pPr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r="46489" b="32508"/>
          <a:stretch>
            <a:fillRect/>
          </a:stretch>
        </p:blipFill>
        <p:spPr bwMode="auto">
          <a:xfrm>
            <a:off x="4939242" y="1653997"/>
            <a:ext cx="3730978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sowie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&lt;appearance&gt; (</a:t>
            </a:r>
            <a:r>
              <a:rPr lang="en-US" dirty="0" err="1" smtClean="0"/>
              <a:t>Aussehen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5" y="1600200"/>
            <a:ext cx="4417659" cy="4416425"/>
          </a:xfrm>
        </p:spPr>
        <p:txBody>
          <a:bodyPr/>
          <a:lstStyle/>
          <a:p>
            <a:pPr>
              <a:buNone/>
            </a:pPr>
            <a:r>
              <a:rPr lang="en-US" sz="1800" b="1" dirty="0" smtClean="0"/>
              <a:t>&lt;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width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"400"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height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"300"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b="1" dirty="0" smtClean="0"/>
              <a:t>    &lt;scene&gt;</a:t>
            </a:r>
          </a:p>
          <a:p>
            <a:pPr>
              <a:buNone/>
            </a:pPr>
            <a:r>
              <a:rPr lang="en-US" sz="1800" b="1" dirty="0" smtClean="0"/>
              <a:t>        &lt;shape&gt;</a:t>
            </a:r>
          </a:p>
          <a:p>
            <a:pPr>
              <a:buNone/>
            </a:pPr>
            <a:r>
              <a:rPr lang="en-US" sz="1800" b="1" dirty="0" smtClean="0"/>
              <a:t>            </a:t>
            </a:r>
            <a:r>
              <a:rPr lang="en-US" sz="1800" b="1" dirty="0" smtClean="0">
                <a:solidFill>
                  <a:srgbClr val="00B050"/>
                </a:solidFill>
              </a:rPr>
              <a:t>&lt;appearance&gt;</a:t>
            </a:r>
          </a:p>
          <a:p>
            <a:pPr>
              <a:buNone/>
            </a:pPr>
            <a:r>
              <a:rPr lang="en-US" sz="1800" b="1" dirty="0" smtClean="0"/>
              <a:t>                &lt;material </a:t>
            </a:r>
            <a:r>
              <a:rPr lang="en-US" sz="1800" b="1" dirty="0" err="1" smtClean="0"/>
              <a:t>diffuseColor</a:t>
            </a:r>
            <a:r>
              <a:rPr lang="en-US" sz="1800" b="1" dirty="0" smtClean="0"/>
              <a:t>="red"&gt;</a:t>
            </a:r>
          </a:p>
          <a:p>
            <a:pPr>
              <a:buNone/>
            </a:pPr>
            <a:r>
              <a:rPr lang="en-US" sz="1800" b="1" dirty="0" smtClean="0"/>
              <a:t>                &lt;/material&gt;</a:t>
            </a:r>
          </a:p>
          <a:p>
            <a:pPr>
              <a:buNone/>
            </a:pPr>
            <a:r>
              <a:rPr lang="en-US" sz="1800" b="1" dirty="0" smtClean="0"/>
              <a:t>            </a:t>
            </a:r>
            <a:r>
              <a:rPr lang="en-US" sz="1800" b="1" dirty="0" smtClean="0">
                <a:solidFill>
                  <a:srgbClr val="00B050"/>
                </a:solidFill>
              </a:rPr>
              <a:t>&lt;/appearance&gt;</a:t>
            </a:r>
          </a:p>
          <a:p>
            <a:pPr>
              <a:buNone/>
            </a:pPr>
            <a:r>
              <a:rPr lang="en-US" sz="1800" b="1" dirty="0" smtClean="0"/>
              <a:t>            &lt;box&gt;&lt;/box&gt;</a:t>
            </a:r>
          </a:p>
          <a:p>
            <a:pPr>
              <a:buNone/>
            </a:pPr>
            <a:r>
              <a:rPr lang="en-US" sz="1800" b="1" dirty="0" smtClean="0"/>
              <a:t>        &lt;/shape&gt;</a:t>
            </a:r>
          </a:p>
          <a:p>
            <a:pPr>
              <a:buNone/>
            </a:pPr>
            <a:r>
              <a:rPr lang="en-US" sz="1800" b="1" dirty="0" smtClean="0"/>
              <a:t>    &lt;/scene&gt;</a:t>
            </a:r>
          </a:p>
          <a:p>
            <a:pPr>
              <a:buNone/>
            </a:pPr>
            <a:r>
              <a:rPr lang="en-US" sz="1800" b="1" dirty="0" smtClean="0"/>
              <a:t>&lt;/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&gt;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r="46489" b="32508"/>
          <a:stretch>
            <a:fillRect/>
          </a:stretch>
        </p:blipFill>
        <p:spPr bwMode="auto">
          <a:xfrm>
            <a:off x="4939242" y="1653997"/>
            <a:ext cx="3730978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err="1" smtClean="0"/>
              <a:t>roten</a:t>
            </a:r>
            <a:r>
              <a:rPr lang="en-US" dirty="0" smtClean="0"/>
              <a:t>) &lt;material&gt;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5" y="1600200"/>
            <a:ext cx="4417659" cy="4416425"/>
          </a:xfrm>
        </p:spPr>
        <p:txBody>
          <a:bodyPr/>
          <a:lstStyle/>
          <a:p>
            <a:pPr>
              <a:buNone/>
            </a:pPr>
            <a:r>
              <a:rPr lang="en-US" sz="1800" b="1" dirty="0" smtClean="0"/>
              <a:t>&lt;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width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"400"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height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"300"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b="1" dirty="0" smtClean="0"/>
              <a:t>    &lt;scene&gt;</a:t>
            </a:r>
          </a:p>
          <a:p>
            <a:pPr>
              <a:buNone/>
            </a:pPr>
            <a:r>
              <a:rPr lang="en-US" sz="1800" b="1" dirty="0" smtClean="0"/>
              <a:t>        &lt;shape&gt;</a:t>
            </a:r>
          </a:p>
          <a:p>
            <a:pPr>
              <a:buNone/>
            </a:pPr>
            <a:r>
              <a:rPr lang="en-US" sz="1800" b="1" dirty="0" smtClean="0"/>
              <a:t>            &lt;appearance&gt;</a:t>
            </a:r>
          </a:p>
          <a:p>
            <a:pPr>
              <a:buNone/>
            </a:pPr>
            <a:r>
              <a:rPr lang="en-US" sz="1800" b="1" dirty="0" smtClean="0"/>
              <a:t>                </a:t>
            </a:r>
            <a:r>
              <a:rPr lang="en-US" sz="1800" b="1" dirty="0" smtClean="0">
                <a:solidFill>
                  <a:srgbClr val="00B050"/>
                </a:solidFill>
              </a:rPr>
              <a:t>&lt;material</a:t>
            </a:r>
            <a:r>
              <a:rPr lang="en-US" sz="1800" b="1" dirty="0" smtClean="0"/>
              <a:t> 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diffuseColor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"red"</a:t>
            </a:r>
            <a:r>
              <a:rPr lang="en-US" sz="1800" b="1" dirty="0" smtClean="0">
                <a:solidFill>
                  <a:srgbClr val="00B050"/>
                </a:solidFill>
              </a:rPr>
              <a:t>&gt;</a:t>
            </a:r>
          </a:p>
          <a:p>
            <a:pPr>
              <a:buNone/>
            </a:pPr>
            <a:r>
              <a:rPr lang="en-US" sz="1800" b="1" dirty="0" smtClean="0"/>
              <a:t>                </a:t>
            </a:r>
            <a:r>
              <a:rPr lang="en-US" sz="1800" b="1" dirty="0" smtClean="0">
                <a:solidFill>
                  <a:srgbClr val="00B050"/>
                </a:solidFill>
              </a:rPr>
              <a:t>&lt;/material&gt;</a:t>
            </a:r>
          </a:p>
          <a:p>
            <a:pPr>
              <a:buNone/>
            </a:pPr>
            <a:r>
              <a:rPr lang="en-US" sz="1800" b="1" dirty="0" smtClean="0"/>
              <a:t>            &lt;/appearance&gt;</a:t>
            </a:r>
          </a:p>
          <a:p>
            <a:pPr>
              <a:buNone/>
            </a:pPr>
            <a:r>
              <a:rPr lang="en-US" sz="1800" b="1" dirty="0" smtClean="0"/>
              <a:t>            &lt;box&gt;&lt;/box&gt;</a:t>
            </a:r>
          </a:p>
          <a:p>
            <a:pPr>
              <a:buNone/>
            </a:pPr>
            <a:r>
              <a:rPr lang="en-US" sz="1800" b="1" dirty="0" smtClean="0"/>
              <a:t>        &lt;/shape&gt;</a:t>
            </a:r>
          </a:p>
          <a:p>
            <a:pPr>
              <a:buNone/>
            </a:pPr>
            <a:r>
              <a:rPr lang="en-US" sz="1800" b="1" dirty="0" smtClean="0"/>
              <a:t>    &lt;/scene&gt;</a:t>
            </a:r>
          </a:p>
          <a:p>
            <a:pPr>
              <a:buNone/>
            </a:pPr>
            <a:r>
              <a:rPr lang="en-US" sz="1800" b="1" dirty="0" smtClean="0"/>
              <a:t>&lt;/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&gt;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r="46489" b="32508"/>
          <a:stretch>
            <a:fillRect/>
          </a:stretch>
        </p:blipFill>
        <p:spPr bwMode="auto">
          <a:xfrm>
            <a:off x="4939242" y="1653997"/>
            <a:ext cx="3730978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Materialien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Glanzlichtern</a:t>
            </a:r>
            <a:r>
              <a:rPr lang="en-US" dirty="0" smtClean="0"/>
              <a:t> </a:t>
            </a:r>
            <a:r>
              <a:rPr lang="en-US" dirty="0" err="1" smtClean="0"/>
              <a:t>versehen</a:t>
            </a:r>
            <a:endParaRPr lang="en-US" sz="2400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5" y="1600200"/>
            <a:ext cx="4417659" cy="4416425"/>
          </a:xfrm>
        </p:spPr>
        <p:txBody>
          <a:bodyPr/>
          <a:lstStyle/>
          <a:p>
            <a:pPr>
              <a:buNone/>
            </a:pPr>
            <a:r>
              <a:rPr lang="en-US" sz="1800" b="1" dirty="0" smtClean="0"/>
              <a:t>&lt;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width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"400"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height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"300"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b="1" dirty="0" smtClean="0"/>
              <a:t>    &lt;scene&gt;</a:t>
            </a:r>
          </a:p>
          <a:p>
            <a:pPr>
              <a:buNone/>
            </a:pPr>
            <a:r>
              <a:rPr lang="en-US" sz="1800" b="1" dirty="0" smtClean="0"/>
              <a:t>        &lt;shape&gt;</a:t>
            </a:r>
          </a:p>
          <a:p>
            <a:pPr>
              <a:buNone/>
            </a:pPr>
            <a:r>
              <a:rPr lang="en-US" sz="1800" b="1" dirty="0" smtClean="0"/>
              <a:t>            &lt;appearance&gt;</a:t>
            </a:r>
          </a:p>
          <a:p>
            <a:pPr>
              <a:buNone/>
            </a:pPr>
            <a:r>
              <a:rPr lang="en-US" sz="1800" b="1" dirty="0" smtClean="0"/>
              <a:t>                </a:t>
            </a:r>
            <a:r>
              <a:rPr lang="en-US" sz="1800" b="1" dirty="0" smtClean="0">
                <a:solidFill>
                  <a:srgbClr val="00B050"/>
                </a:solidFill>
              </a:rPr>
              <a:t>&lt;material</a:t>
            </a:r>
            <a:r>
              <a:rPr lang="en-US" sz="1800" b="1" dirty="0" smtClean="0"/>
              <a:t> 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diffuseColor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"red"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                    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specularColor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"#808080"</a:t>
            </a:r>
            <a:r>
              <a:rPr lang="en-US" sz="1800" b="1" dirty="0" smtClean="0">
                <a:solidFill>
                  <a:srgbClr val="00B050"/>
                </a:solidFill>
              </a:rPr>
              <a:t>&gt;</a:t>
            </a:r>
          </a:p>
          <a:p>
            <a:pPr>
              <a:buNone/>
            </a:pPr>
            <a:r>
              <a:rPr lang="en-US" sz="1800" b="1" dirty="0" smtClean="0"/>
              <a:t>                </a:t>
            </a:r>
            <a:r>
              <a:rPr lang="en-US" sz="1800" b="1" dirty="0" smtClean="0">
                <a:solidFill>
                  <a:srgbClr val="00B050"/>
                </a:solidFill>
              </a:rPr>
              <a:t>&lt;/material&gt;</a:t>
            </a:r>
          </a:p>
          <a:p>
            <a:pPr>
              <a:buNone/>
            </a:pPr>
            <a:r>
              <a:rPr lang="en-US" sz="1800" b="1" dirty="0" smtClean="0"/>
              <a:t>            &lt;/appearance&gt;</a:t>
            </a:r>
          </a:p>
          <a:p>
            <a:pPr>
              <a:buNone/>
            </a:pPr>
            <a:r>
              <a:rPr lang="en-US" sz="1800" b="1" dirty="0" smtClean="0"/>
              <a:t>            &lt;box&gt;&lt;/box&gt;</a:t>
            </a:r>
          </a:p>
          <a:p>
            <a:pPr>
              <a:buNone/>
            </a:pPr>
            <a:r>
              <a:rPr lang="en-US" sz="1800" b="1" dirty="0" smtClean="0"/>
              <a:t>        &lt;/shape&gt;</a:t>
            </a:r>
          </a:p>
          <a:p>
            <a:pPr>
              <a:buNone/>
            </a:pPr>
            <a:r>
              <a:rPr lang="en-US" sz="1800" b="1" dirty="0" smtClean="0"/>
              <a:t>    &lt;/scene&gt;</a:t>
            </a:r>
          </a:p>
          <a:p>
            <a:pPr>
              <a:buNone/>
            </a:pPr>
            <a:r>
              <a:rPr lang="en-US" sz="1800" b="1" dirty="0" smtClean="0"/>
              <a:t>&lt;/</a:t>
            </a:r>
            <a:r>
              <a:rPr lang="en-US" sz="1800" b="1" dirty="0" smtClean="0">
                <a:solidFill>
                  <a:srgbClr val="0070C0"/>
                </a:solidFill>
              </a:rPr>
              <a:t>x3d</a:t>
            </a:r>
            <a:r>
              <a:rPr lang="en-US" sz="1800" b="1" dirty="0" smtClean="0"/>
              <a:t>&gt;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r="46489" b="32508"/>
          <a:stretch>
            <a:fillRect/>
          </a:stretch>
        </p:blipFill>
        <p:spPr bwMode="auto">
          <a:xfrm>
            <a:off x="4939242" y="1653997"/>
            <a:ext cx="3730978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Hintergrund</a:t>
            </a:r>
            <a:r>
              <a:rPr lang="en-US" dirty="0" smtClean="0"/>
              <a:t> </a:t>
            </a:r>
            <a:r>
              <a:rPr lang="en-US" dirty="0" err="1" smtClean="0"/>
              <a:t>ändern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Farbangabe</a:t>
            </a:r>
            <a:r>
              <a:rPr lang="en-US" sz="2400" dirty="0" smtClean="0"/>
              <a:t> in (R,G,B) </a:t>
            </a:r>
            <a:r>
              <a:rPr lang="en-US" sz="2400" dirty="0" err="1" smtClean="0"/>
              <a:t>mit</a:t>
            </a:r>
            <a:r>
              <a:rPr lang="en-US" sz="2400" dirty="0" smtClean="0"/>
              <a:t> Rot-/</a:t>
            </a:r>
            <a:r>
              <a:rPr lang="en-US" sz="2400" dirty="0" err="1" smtClean="0"/>
              <a:t>Grün</a:t>
            </a:r>
            <a:r>
              <a:rPr lang="en-US" sz="2400" dirty="0" smtClean="0"/>
              <a:t>-/</a:t>
            </a:r>
            <a:r>
              <a:rPr lang="en-US" sz="2400" dirty="0" err="1" smtClean="0"/>
              <a:t>Blau-Anteil</a:t>
            </a:r>
            <a:r>
              <a:rPr lang="en-US" sz="2400" dirty="0" smtClean="0"/>
              <a:t> </a:t>
            </a:r>
            <a:r>
              <a:rPr lang="en-US" sz="2800" dirty="0" smtClean="0">
                <a:sym typeface="Symbol"/>
              </a:rPr>
              <a:t></a:t>
            </a:r>
            <a:r>
              <a:rPr lang="en-US" sz="2400" dirty="0" smtClean="0">
                <a:sym typeface="Symbol"/>
              </a:rPr>
              <a:t> [0,1]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600200"/>
            <a:ext cx="4111625" cy="4416425"/>
          </a:xfrm>
        </p:spPr>
        <p:txBody>
          <a:bodyPr/>
          <a:lstStyle/>
          <a:p>
            <a:pPr>
              <a:buNone/>
            </a:pPr>
            <a:r>
              <a:rPr lang="en-US" sz="1800" b="1" dirty="0" smtClean="0"/>
              <a:t>&lt;scene&gt;</a:t>
            </a:r>
          </a:p>
          <a:p>
            <a:pPr>
              <a:buNone/>
            </a:pPr>
            <a:r>
              <a:rPr lang="en-US" sz="1800" b="1" dirty="0" smtClean="0"/>
              <a:t>    &lt;shape&gt;</a:t>
            </a:r>
          </a:p>
          <a:p>
            <a:pPr>
              <a:buNone/>
            </a:pPr>
            <a:r>
              <a:rPr lang="en-US" sz="1800" b="1" dirty="0" smtClean="0"/>
              <a:t>        &lt;appearance&gt;</a:t>
            </a:r>
          </a:p>
          <a:p>
            <a:pPr>
              <a:buNone/>
            </a:pPr>
            <a:r>
              <a:rPr lang="en-US" sz="1800" b="1" dirty="0" smtClean="0"/>
              <a:t>            &lt;material </a:t>
            </a:r>
            <a:r>
              <a:rPr lang="en-US" sz="1800" b="1" dirty="0" err="1" smtClean="0"/>
              <a:t>diffuseColor</a:t>
            </a:r>
            <a:r>
              <a:rPr lang="en-US" sz="1800" b="1" dirty="0" smtClean="0"/>
              <a:t>="red"</a:t>
            </a:r>
          </a:p>
          <a:p>
            <a:pPr>
              <a:buNone/>
            </a:pPr>
            <a:r>
              <a:rPr lang="en-US" sz="1800" b="1" dirty="0" smtClean="0"/>
              <a:t>                </a:t>
            </a:r>
            <a:r>
              <a:rPr lang="en-US" sz="1800" b="1" dirty="0" err="1" smtClean="0"/>
              <a:t>specularColor</a:t>
            </a:r>
            <a:r>
              <a:rPr lang="en-US" sz="1800" b="1" dirty="0" smtClean="0"/>
              <a:t>="#808080"&gt;</a:t>
            </a:r>
          </a:p>
          <a:p>
            <a:pPr>
              <a:buNone/>
            </a:pPr>
            <a:r>
              <a:rPr lang="en-US" sz="1800" b="1" dirty="0" smtClean="0"/>
              <a:t>            &lt;/material&gt;</a:t>
            </a:r>
          </a:p>
          <a:p>
            <a:pPr>
              <a:buNone/>
            </a:pPr>
            <a:r>
              <a:rPr lang="en-US" sz="1800" b="1" dirty="0" smtClean="0"/>
              <a:t>        &lt;/appearance&gt;</a:t>
            </a:r>
          </a:p>
          <a:p>
            <a:pPr>
              <a:buNone/>
            </a:pPr>
            <a:r>
              <a:rPr lang="en-US" sz="1800" b="1" dirty="0" smtClean="0"/>
              <a:t>        &lt;box&gt;&lt;/box&gt;</a:t>
            </a:r>
          </a:p>
          <a:p>
            <a:pPr>
              <a:buNone/>
            </a:pPr>
            <a:r>
              <a:rPr lang="en-US" sz="1800" b="1" dirty="0" smtClean="0"/>
              <a:t>    &lt;/shape&gt;</a:t>
            </a:r>
          </a:p>
          <a:p>
            <a:pPr>
              <a:buNone/>
            </a:pPr>
            <a:r>
              <a:rPr lang="en-US" sz="1800" b="1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&lt;background</a:t>
            </a:r>
            <a:r>
              <a:rPr lang="en-US" sz="1800" b="1" dirty="0" smtClean="0"/>
              <a:t> 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skyColor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"0 0 0"</a:t>
            </a:r>
            <a:r>
              <a:rPr lang="en-US" sz="1800" b="1" dirty="0" smtClean="0">
                <a:solidFill>
                  <a:srgbClr val="00B050"/>
                </a:solidFill>
              </a:rPr>
              <a:t>&gt;</a:t>
            </a:r>
          </a:p>
          <a:p>
            <a:pPr>
              <a:buNone/>
            </a:pPr>
            <a:r>
              <a:rPr lang="en-US" sz="1800" b="1" dirty="0" smtClean="0"/>
              <a:t>    </a:t>
            </a:r>
            <a:r>
              <a:rPr lang="en-US" sz="1800" b="1" dirty="0" smtClean="0">
                <a:solidFill>
                  <a:srgbClr val="00B050"/>
                </a:solidFill>
              </a:rPr>
              <a:t>&lt;/background&gt;</a:t>
            </a:r>
          </a:p>
          <a:p>
            <a:pPr>
              <a:buNone/>
            </a:pPr>
            <a:r>
              <a:rPr lang="en-US" sz="1800" b="1" dirty="0" smtClean="0"/>
              <a:t>&lt;/scene&gt;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42C-356F-43D3-B06E-C0A764747627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r="46489" b="32508"/>
          <a:stretch>
            <a:fillRect/>
          </a:stretch>
        </p:blipFill>
        <p:spPr bwMode="auto">
          <a:xfrm>
            <a:off x="4939242" y="1653997"/>
            <a:ext cx="3730978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Lichtquellen</a:t>
            </a:r>
            <a:r>
              <a:rPr lang="en-US" dirty="0" smtClean="0"/>
              <a:t> in X3DOM</a:t>
            </a:r>
            <a:br>
              <a:rPr lang="en-US" dirty="0" smtClean="0"/>
            </a:br>
            <a:r>
              <a:rPr lang="en-US" sz="2400" dirty="0" smtClean="0"/>
              <a:t>Sind </a:t>
            </a:r>
            <a:r>
              <a:rPr lang="en-US" sz="2400" dirty="0" err="1" smtClean="0"/>
              <a:t>Teil</a:t>
            </a:r>
            <a:r>
              <a:rPr lang="en-US" sz="2400" dirty="0" smtClean="0"/>
              <a:t> </a:t>
            </a:r>
            <a:r>
              <a:rPr lang="en-US" sz="2400" dirty="0" err="1" smtClean="0"/>
              <a:t>der</a:t>
            </a:r>
            <a:r>
              <a:rPr lang="en-US" sz="2400" dirty="0" smtClean="0"/>
              <a:t> &lt;scene&gt;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60375" y="4897968"/>
            <a:ext cx="8223250" cy="1118657"/>
          </a:xfrm>
        </p:spPr>
        <p:txBody>
          <a:bodyPr/>
          <a:lstStyle/>
          <a:p>
            <a:r>
              <a:rPr lang="en-US" dirty="0" smtClean="0"/>
              <a:t>&lt;</a:t>
            </a:r>
            <a:r>
              <a:rPr lang="en-US" dirty="0" err="1" smtClean="0"/>
              <a:t>directionalLight</a:t>
            </a:r>
            <a:r>
              <a:rPr lang="en-US" dirty="0" smtClean="0"/>
              <a:t> direction='0 0 -1' intensity='1'&gt; &lt;/</a:t>
            </a:r>
            <a:r>
              <a:rPr lang="en-US" dirty="0" err="1" smtClean="0"/>
              <a:t>directionalLight</a:t>
            </a:r>
            <a:r>
              <a:rPr lang="en-US" dirty="0" smtClean="0"/>
              <a:t> 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pointLight</a:t>
            </a:r>
            <a:r>
              <a:rPr lang="en-US" dirty="0" smtClean="0"/>
              <a:t> location='0 0 0' intensity='1'&gt; &lt;/</a:t>
            </a:r>
            <a:r>
              <a:rPr lang="en-US" dirty="0" err="1" smtClean="0"/>
              <a:t>pointLight</a:t>
            </a:r>
            <a:r>
              <a:rPr lang="en-US" dirty="0" smtClean="0"/>
              <a:t> 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spotLight</a:t>
            </a:r>
            <a:r>
              <a:rPr lang="en-US" dirty="0" smtClean="0"/>
              <a:t> direction='0 0 -1' location='0 0 0' intensity='1'&gt; &lt;/</a:t>
            </a:r>
            <a:r>
              <a:rPr lang="en-US" dirty="0" err="1" smtClean="0"/>
              <a:t>spotLight</a:t>
            </a:r>
            <a:r>
              <a:rPr lang="en-US" dirty="0" smtClean="0"/>
              <a:t> &gt;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42C-356F-43D3-B06E-C0A764747627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9" name="Picture 2" descr="C:\Users\John Wayne\Desktop\Projektbericht\direct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0233" y="2046582"/>
            <a:ext cx="1260000" cy="1260000"/>
          </a:xfrm>
          <a:prstGeom prst="rect">
            <a:avLst/>
          </a:prstGeom>
          <a:noFill/>
        </p:spPr>
      </p:pic>
      <p:pic>
        <p:nvPicPr>
          <p:cNvPr id="10" name="Picture 3" descr="C:\Users\John Wayne\Desktop\Projektbericht\point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505" y="2021239"/>
            <a:ext cx="1260000" cy="1260000"/>
          </a:xfrm>
          <a:prstGeom prst="rect">
            <a:avLst/>
          </a:prstGeom>
          <a:noFill/>
        </p:spPr>
      </p:pic>
      <p:pic>
        <p:nvPicPr>
          <p:cNvPr id="11" name="Picture 4" descr="C:\Users\John Wayne\Desktop\Projektbericht\spot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2479" y="2082446"/>
            <a:ext cx="1260000" cy="1260000"/>
          </a:xfrm>
          <a:prstGeom prst="rect">
            <a:avLst/>
          </a:prstGeom>
          <a:noFill/>
        </p:spPr>
      </p:pic>
      <p:pic>
        <p:nvPicPr>
          <p:cNvPr id="12" name="Picture 5" descr="C:\Users\John Wayne\Desktop\Projektbericht\pointrender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6457" y="3464864"/>
            <a:ext cx="1755104" cy="1260000"/>
          </a:xfrm>
          <a:prstGeom prst="rect">
            <a:avLst/>
          </a:prstGeom>
          <a:noFill/>
        </p:spPr>
      </p:pic>
      <p:pic>
        <p:nvPicPr>
          <p:cNvPr id="13" name="Picture 6" descr="C:\Users\John Wayne\Desktop\Projektbericht\spotrender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62439" y="3461265"/>
            <a:ext cx="1712490" cy="1260000"/>
          </a:xfrm>
          <a:prstGeom prst="rect">
            <a:avLst/>
          </a:prstGeom>
          <a:noFill/>
        </p:spPr>
      </p:pic>
      <p:pic>
        <p:nvPicPr>
          <p:cNvPr id="14" name="Picture 7" descr="C:\Users\John Wayne\Desktop\Projektbericht\directrendere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0787" y="3429000"/>
            <a:ext cx="1889606" cy="1260000"/>
          </a:xfrm>
          <a:prstGeom prst="rect">
            <a:avLst/>
          </a:prstGeom>
          <a:noFill/>
        </p:spPr>
      </p:pic>
      <p:sp>
        <p:nvSpPr>
          <p:cNvPr id="15" name="Textfeld 14"/>
          <p:cNvSpPr txBox="1"/>
          <p:nvPr/>
        </p:nvSpPr>
        <p:spPr>
          <a:xfrm>
            <a:off x="715959" y="1653997"/>
            <a:ext cx="263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Direktionale Lichtquelle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596930" y="1653997"/>
            <a:ext cx="195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Punkt-Lichtquelle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6160626" y="1653997"/>
            <a:ext cx="18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Spot-Lichtquelle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John Wayne\Desktop\Projektbericht\shadows.png"/>
          <p:cNvPicPr>
            <a:picLocks noChangeAspect="1" noChangeArrowheads="1"/>
          </p:cNvPicPr>
          <p:nvPr/>
        </p:nvPicPr>
        <p:blipFill>
          <a:blip r:embed="rId2" cstate="print"/>
          <a:srcRect l="17101" r="14494" b="19884"/>
          <a:stretch>
            <a:fillRect/>
          </a:stretch>
        </p:blipFill>
        <p:spPr bwMode="auto">
          <a:xfrm>
            <a:off x="287510" y="1837618"/>
            <a:ext cx="2693108" cy="1958624"/>
          </a:xfrm>
          <a:prstGeom prst="rect">
            <a:avLst/>
          </a:prstGeom>
          <a:noFill/>
        </p:spPr>
      </p:pic>
      <p:pic>
        <p:nvPicPr>
          <p:cNvPr id="7" name="Picture 2" descr="C:\Users\John Wayne\Desktop\Projektbericht\f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191" y="1837618"/>
            <a:ext cx="3230398" cy="1872208"/>
          </a:xfrm>
          <a:prstGeom prst="rect">
            <a:avLst/>
          </a:prstGeom>
          <a:noFill/>
        </p:spPr>
      </p:pic>
      <p:pic>
        <p:nvPicPr>
          <p:cNvPr id="8" name="Picture 3" descr="C:\Users\John Wayne\Desktop\Projektbericht\textures.png"/>
          <p:cNvPicPr>
            <a:picLocks noChangeAspect="1" noChangeArrowheads="1"/>
          </p:cNvPicPr>
          <p:nvPr/>
        </p:nvPicPr>
        <p:blipFill>
          <a:blip r:embed="rId4" cstate="print"/>
          <a:srcRect l="4598" r="2030"/>
          <a:stretch>
            <a:fillRect/>
          </a:stretch>
        </p:blipFill>
        <p:spPr bwMode="auto">
          <a:xfrm>
            <a:off x="6224589" y="1837618"/>
            <a:ext cx="2815522" cy="18002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Weitere</a:t>
            </a:r>
            <a:r>
              <a:rPr lang="en-US" dirty="0" smtClean="0"/>
              <a:t> Rendering-</a:t>
            </a:r>
            <a:r>
              <a:rPr lang="en-US" dirty="0" err="1" smtClean="0"/>
              <a:t>Effekte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375" y="3857450"/>
            <a:ext cx="8223250" cy="2159176"/>
          </a:xfrm>
        </p:spPr>
        <p:txBody>
          <a:bodyPr/>
          <a:lstStyle/>
          <a:p>
            <a:r>
              <a:rPr lang="en-US" dirty="0" smtClean="0"/>
              <a:t>&lt;</a:t>
            </a:r>
            <a:r>
              <a:rPr lang="en-US" dirty="0" err="1" smtClean="0"/>
              <a:t>directionalLight</a:t>
            </a:r>
            <a:r>
              <a:rPr lang="en-US" dirty="0" smtClean="0"/>
              <a:t> direction='0 0 -1' intensity='1' </a:t>
            </a:r>
            <a:r>
              <a:rPr lang="de-DE" dirty="0" err="1" smtClean="0">
                <a:solidFill>
                  <a:srgbClr val="00B050"/>
                </a:solidFill>
              </a:rPr>
              <a:t>shadowIntensity</a:t>
            </a:r>
            <a:r>
              <a:rPr lang="de-DE" dirty="0" smtClean="0">
                <a:solidFill>
                  <a:srgbClr val="00B050"/>
                </a:solidFill>
              </a:rPr>
              <a:t>='0.7'</a:t>
            </a:r>
            <a:r>
              <a:rPr lang="en-US" dirty="0" smtClean="0"/>
              <a:t>&gt; &lt;/</a:t>
            </a:r>
            <a:r>
              <a:rPr lang="en-US" dirty="0" err="1" smtClean="0"/>
              <a:t>directionalLight</a:t>
            </a:r>
            <a:r>
              <a:rPr lang="en-US" dirty="0" smtClean="0"/>
              <a:t> &gt;</a:t>
            </a:r>
          </a:p>
          <a:p>
            <a:pPr lvl="1"/>
            <a:r>
              <a:rPr lang="de-DE" dirty="0" smtClean="0"/>
              <a:t>Achtung: nur für das erste </a:t>
            </a:r>
            <a:r>
              <a:rPr lang="de-DE" dirty="0" smtClean="0"/>
              <a:t>&lt;</a:t>
            </a:r>
            <a:r>
              <a:rPr lang="de-DE" dirty="0" err="1" smtClean="0"/>
              <a:t>d</a:t>
            </a:r>
            <a:r>
              <a:rPr lang="de-DE" dirty="0" err="1" smtClean="0"/>
              <a:t>irectionalLight</a:t>
            </a:r>
            <a:r>
              <a:rPr lang="de-DE" dirty="0" smtClean="0"/>
              <a:t>&gt; </a:t>
            </a:r>
            <a:r>
              <a:rPr lang="de-DE" dirty="0" smtClean="0"/>
              <a:t>in der Szene implementiert</a:t>
            </a:r>
          </a:p>
          <a:p>
            <a:r>
              <a:rPr lang="de-DE" dirty="0" smtClean="0"/>
              <a:t>&lt;</a:t>
            </a:r>
            <a:r>
              <a:rPr lang="de-DE" dirty="0" err="1" smtClean="0"/>
              <a:t>fog</a:t>
            </a:r>
            <a:r>
              <a:rPr lang="de-DE" dirty="0" smtClean="0"/>
              <a:t> </a:t>
            </a:r>
            <a:r>
              <a:rPr lang="de-DE" dirty="0" err="1" smtClean="0"/>
              <a:t>visibilityRange</a:t>
            </a:r>
            <a:r>
              <a:rPr lang="de-DE" dirty="0" smtClean="0"/>
              <a:t>= '1000'&gt;&lt;/</a:t>
            </a:r>
            <a:r>
              <a:rPr lang="de-DE" dirty="0" err="1" smtClean="0"/>
              <a:t>fog</a:t>
            </a:r>
            <a:r>
              <a:rPr lang="de-DE" dirty="0" smtClean="0"/>
              <a:t>&gt;</a:t>
            </a:r>
          </a:p>
          <a:p>
            <a:r>
              <a:rPr lang="en-US" b="1" dirty="0" smtClean="0"/>
              <a:t>&lt;</a:t>
            </a:r>
            <a:r>
              <a:rPr lang="en-US" b="1" dirty="0" err="1" smtClean="0"/>
              <a:t>imageTexture</a:t>
            </a:r>
            <a:r>
              <a:rPr lang="en-US" b="1" dirty="0" smtClean="0"/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url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7030A0"/>
                </a:solidFill>
              </a:rPr>
              <a:t>“myTextureMap.jpg“</a:t>
            </a:r>
            <a:r>
              <a:rPr lang="en-US" b="1" dirty="0" smtClean="0"/>
              <a:t>&gt;&lt;/ </a:t>
            </a:r>
            <a:r>
              <a:rPr lang="en-US" b="1" dirty="0" err="1" smtClean="0"/>
              <a:t>imageTexture</a:t>
            </a:r>
            <a:r>
              <a:rPr lang="en-US" b="1" dirty="0" smtClean="0"/>
              <a:t>&gt;</a:t>
            </a:r>
          </a:p>
          <a:p>
            <a:pPr lvl="1"/>
            <a:r>
              <a:rPr lang="en-US" dirty="0" err="1" smtClean="0"/>
              <a:t>Achtung</a:t>
            </a:r>
            <a:r>
              <a:rPr lang="en-US" dirty="0" smtClean="0"/>
              <a:t>: </a:t>
            </a:r>
            <a:r>
              <a:rPr lang="en-US" dirty="0" err="1" smtClean="0"/>
              <a:t>wie</a:t>
            </a:r>
            <a:r>
              <a:rPr lang="en-US" dirty="0" smtClean="0"/>
              <a:t> &lt;material&gt;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Kindknoten</a:t>
            </a:r>
            <a:r>
              <a:rPr lang="en-US" dirty="0" smtClean="0"/>
              <a:t> von &lt;appearance&gt; </a:t>
            </a:r>
            <a:r>
              <a:rPr lang="en-US" dirty="0" err="1" smtClean="0"/>
              <a:t>möglich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309820" y="1592790"/>
            <a:ext cx="8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Nebel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728904" y="1592790"/>
            <a:ext cx="145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Texturierung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67341" y="1592790"/>
            <a:ext cx="10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Schatten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674584" y="2633309"/>
            <a:ext cx="5814664" cy="2161049"/>
          </a:xfrm>
          <a:prstGeom prst="rect">
            <a:avLst/>
          </a:prstGeom>
          <a:noFill/>
          <a:ln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Exkurs</a:t>
            </a:r>
            <a:r>
              <a:rPr lang="en-US" dirty="0" smtClean="0"/>
              <a:t>: das </a:t>
            </a:r>
            <a:r>
              <a:rPr lang="en-US" dirty="0" err="1" smtClean="0"/>
              <a:t>Beleuchtungsmodell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(</a:t>
            </a:r>
            <a:r>
              <a:rPr lang="en-US" sz="2400" dirty="0" err="1" smtClean="0"/>
              <a:t>Physik</a:t>
            </a:r>
            <a:r>
              <a:rPr lang="en-US" sz="2400" dirty="0" smtClean="0"/>
              <a:t>: diffuse und </a:t>
            </a:r>
            <a:r>
              <a:rPr lang="en-US" sz="2400" dirty="0" err="1" smtClean="0"/>
              <a:t>spiegelnde</a:t>
            </a:r>
            <a:r>
              <a:rPr lang="en-US" sz="2400" dirty="0" smtClean="0"/>
              <a:t> </a:t>
            </a:r>
            <a:r>
              <a:rPr lang="en-US" sz="2400" dirty="0" err="1" smtClean="0"/>
              <a:t>Reflexion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375" y="5265210"/>
            <a:ext cx="8223250" cy="795691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r>
              <a:rPr lang="en-US" sz="1600" dirty="0" err="1" smtClean="0"/>
              <a:t>Farbe</a:t>
            </a:r>
            <a:r>
              <a:rPr lang="en-US" sz="1600" dirty="0" smtClean="0"/>
              <a:t> </a:t>
            </a:r>
            <a:r>
              <a:rPr lang="en-US" sz="1600" i="1" dirty="0" smtClean="0"/>
              <a:t>I</a:t>
            </a:r>
            <a:r>
              <a:rPr lang="en-US" sz="1600" dirty="0" smtClean="0"/>
              <a:t> := </a:t>
            </a:r>
            <a:r>
              <a:rPr lang="en-US" sz="1600" dirty="0" err="1" smtClean="0"/>
              <a:t>ambientes</a:t>
            </a:r>
            <a:r>
              <a:rPr lang="en-US" sz="1600" dirty="0" smtClean="0"/>
              <a:t> Material + diffuses Material * </a:t>
            </a:r>
            <a:r>
              <a:rPr lang="en-US" sz="1600" i="1" dirty="0" smtClean="0"/>
              <a:t>(N·L)</a:t>
            </a:r>
            <a:r>
              <a:rPr lang="en-US" sz="1600" dirty="0" smtClean="0"/>
              <a:t> + </a:t>
            </a:r>
            <a:r>
              <a:rPr lang="en-US" sz="1600" dirty="0" err="1" smtClean="0"/>
              <a:t>spekulares</a:t>
            </a:r>
            <a:r>
              <a:rPr lang="en-US" sz="1600" dirty="0" smtClean="0"/>
              <a:t> Material * </a:t>
            </a:r>
            <a:r>
              <a:rPr lang="en-US" sz="1600" i="1" dirty="0" smtClean="0"/>
              <a:t>(N·H)</a:t>
            </a:r>
          </a:p>
          <a:p>
            <a:pPr>
              <a:buNone/>
            </a:pPr>
            <a:r>
              <a:rPr lang="en-US" sz="1600" dirty="0" smtClean="0"/>
              <a:t> </a:t>
            </a:r>
            <a:r>
              <a:rPr lang="en-US" sz="1600" dirty="0" err="1" smtClean="0"/>
              <a:t>Bei</a:t>
            </a:r>
            <a:r>
              <a:rPr lang="en-US" sz="1600" dirty="0" smtClean="0"/>
              <a:t> </a:t>
            </a:r>
            <a:r>
              <a:rPr lang="en-US" sz="1600" dirty="0" err="1" smtClean="0"/>
              <a:t>mehreren</a:t>
            </a:r>
            <a:r>
              <a:rPr lang="en-US" sz="1600" dirty="0" smtClean="0"/>
              <a:t> </a:t>
            </a:r>
            <a:r>
              <a:rPr lang="en-US" sz="1600" dirty="0" err="1" smtClean="0"/>
              <a:t>Lichtquellen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32338" y="2826287"/>
            <a:ext cx="1887537" cy="18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68313" y="4775200"/>
          <a:ext cx="3294062" cy="393700"/>
        </p:xfrm>
        <a:graphic>
          <a:graphicData uri="http://schemas.openxmlformats.org/presentationml/2006/ole">
            <p:oleObj spid="_x0000_s2051" name="Formel" r:id="rId5" imgW="2234880" imgH="266400" progId="Equation.3">
              <p:embed/>
            </p:oleObj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4278313" y="4775200"/>
          <a:ext cx="4394200" cy="388938"/>
        </p:xfrm>
        <a:graphic>
          <a:graphicData uri="http://schemas.openxmlformats.org/presentationml/2006/ole">
            <p:oleObj spid="_x0000_s2052" name="Formel" r:id="rId6" imgW="3022560" imgH="266400" progId="Equation.3">
              <p:embed/>
            </p:oleObj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041825" y="5623924"/>
          <a:ext cx="4957767" cy="498184"/>
        </p:xfrm>
        <a:graphic>
          <a:graphicData uri="http://schemas.openxmlformats.org/presentationml/2006/ole">
            <p:oleObj spid="_x0000_s2053" name="Formel" r:id="rId7" imgW="3390840" imgH="342720" progId="Equation.3">
              <p:embed/>
            </p:oleObj>
          </a:graphicData>
        </a:graphic>
      </p:graphicFrame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66825" y="1635830"/>
            <a:ext cx="66103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Geometrische</a:t>
            </a:r>
            <a:r>
              <a:rPr lang="en-US" dirty="0" smtClean="0"/>
              <a:t> </a:t>
            </a:r>
            <a:r>
              <a:rPr lang="en-US" dirty="0" err="1" smtClean="0"/>
              <a:t>Grundobjekte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375" y="1600200"/>
            <a:ext cx="5152144" cy="4416425"/>
          </a:xfrm>
        </p:spPr>
        <p:txBody>
          <a:bodyPr/>
          <a:lstStyle/>
          <a:p>
            <a:r>
              <a:rPr lang="en-US" dirty="0" err="1" smtClean="0"/>
              <a:t>Siehe</a:t>
            </a:r>
            <a:r>
              <a:rPr lang="en-US" dirty="0" smtClean="0"/>
              <a:t> Screenshot – von links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rechts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Kugel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 smtClean="0">
                <a:solidFill>
                  <a:srgbClr val="002060"/>
                </a:solidFill>
              </a:rPr>
              <a:t>sphere</a:t>
            </a:r>
            <a:r>
              <a:rPr lang="en-US" dirty="0" smtClean="0"/>
              <a:t> radius=“1.0”&gt;</a:t>
            </a:r>
          </a:p>
          <a:p>
            <a:r>
              <a:rPr lang="en-US" dirty="0" err="1" smtClean="0"/>
              <a:t>Zylinder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 smtClean="0">
                <a:solidFill>
                  <a:srgbClr val="00B050"/>
                </a:solidFill>
              </a:rPr>
              <a:t>cylinder</a:t>
            </a:r>
            <a:r>
              <a:rPr lang="en-US" dirty="0" smtClean="0"/>
              <a:t> radius=“1.0” height=“2.0”&gt;</a:t>
            </a:r>
          </a:p>
          <a:p>
            <a:r>
              <a:rPr lang="en-US" dirty="0" err="1" smtClean="0"/>
              <a:t>Würfel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 smtClean="0">
                <a:solidFill>
                  <a:srgbClr val="FF0000"/>
                </a:solidFill>
              </a:rPr>
              <a:t>box</a:t>
            </a:r>
            <a:r>
              <a:rPr lang="en-US" dirty="0" smtClean="0"/>
              <a:t> size=“2.0 2.0 2.0”&gt;</a:t>
            </a:r>
          </a:p>
          <a:p>
            <a:r>
              <a:rPr lang="en-US" dirty="0" err="1" smtClean="0"/>
              <a:t>Kegel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 smtClean="0">
                <a:solidFill>
                  <a:srgbClr val="FFC000"/>
                </a:solidFill>
              </a:rPr>
              <a:t>cone</a:t>
            </a:r>
            <a:r>
              <a:rPr lang="en-US" dirty="0" smtClean="0"/>
              <a:t> </a:t>
            </a:r>
            <a:r>
              <a:rPr lang="en-US" dirty="0" err="1" smtClean="0"/>
              <a:t>bottomRadius</a:t>
            </a:r>
            <a:r>
              <a:rPr lang="en-US" dirty="0" smtClean="0"/>
              <a:t>=“1.0” height=“2.0”&gt;</a:t>
            </a:r>
          </a:p>
          <a:p>
            <a:r>
              <a:rPr lang="en-US" dirty="0" smtClean="0"/>
              <a:t>Ring</a:t>
            </a:r>
          </a:p>
          <a:p>
            <a:pPr lvl="1"/>
            <a:r>
              <a:rPr lang="en-US" dirty="0" smtClean="0"/>
              <a:t>&lt;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torus</a:t>
            </a:r>
            <a:r>
              <a:rPr lang="en-US" dirty="0" smtClean="0"/>
              <a:t> </a:t>
            </a:r>
            <a:r>
              <a:rPr lang="en-US" dirty="0" err="1" smtClean="0"/>
              <a:t>innerRadius</a:t>
            </a:r>
            <a:r>
              <a:rPr lang="en-US" dirty="0" smtClean="0"/>
              <a:t>=“0.5” </a:t>
            </a:r>
            <a:r>
              <a:rPr lang="en-US" dirty="0" err="1" smtClean="0"/>
              <a:t>outerRadius</a:t>
            </a:r>
            <a:r>
              <a:rPr lang="en-US" dirty="0" smtClean="0"/>
              <a:t>=“1.0”&gt;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r="56108" b="32509"/>
          <a:stretch>
            <a:fillRect/>
          </a:stretch>
        </p:blipFill>
        <p:spPr bwMode="auto">
          <a:xfrm>
            <a:off x="5612519" y="1653997"/>
            <a:ext cx="3060350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Exkurs</a:t>
            </a:r>
            <a:r>
              <a:rPr lang="en-US" dirty="0" smtClean="0"/>
              <a:t>: </a:t>
            </a:r>
            <a:r>
              <a:rPr lang="en-US" dirty="0" err="1" smtClean="0"/>
              <a:t>Echtzeit</a:t>
            </a:r>
            <a:r>
              <a:rPr lang="en-US" dirty="0" smtClean="0"/>
              <a:t>-Rendering</a:t>
            </a:r>
            <a:br>
              <a:rPr lang="en-US" dirty="0" smtClean="0"/>
            </a:br>
            <a:r>
              <a:rPr lang="en-US" sz="2400" dirty="0" smtClean="0"/>
              <a:t>Die 3D-Grafik-Pipeline</a:t>
            </a:r>
            <a:endParaRPr lang="en-US" sz="2400" dirty="0"/>
          </a:p>
        </p:txBody>
      </p:sp>
      <p:pic>
        <p:nvPicPr>
          <p:cNvPr id="1222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32338" y="1622566"/>
            <a:ext cx="7986066" cy="186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© 2010, Fraunhofer IGD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F56A64-CB49-4F5B-B8E1-3B10060C1592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Textplatzhalter 8"/>
          <p:cNvSpPr txBox="1">
            <a:spLocks/>
          </p:cNvSpPr>
          <p:nvPr/>
        </p:nvSpPr>
        <p:spPr bwMode="auto">
          <a:xfrm>
            <a:off x="458262" y="3673828"/>
            <a:ext cx="8153400" cy="238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23838" marR="0" lvl="0" indent="-2238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Drei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Hauptstufen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Anwendung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(auf CPU),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Geometrie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Rasterisierung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(auf GPU</a:t>
            </a:r>
            <a:r>
              <a:rPr lang="en-US" kern="0" noProof="0" dirty="0" smtClean="0">
                <a:latin typeface="+mn-lt"/>
              </a:rPr>
              <a:t>, </a:t>
            </a:r>
            <a:r>
              <a:rPr lang="en-US" kern="0" noProof="0" dirty="0" err="1" smtClean="0">
                <a:latin typeface="+mn-lt"/>
              </a:rPr>
              <a:t>d.h</a:t>
            </a:r>
            <a:r>
              <a:rPr lang="en-US" kern="0" noProof="0" dirty="0" smtClean="0">
                <a:latin typeface="+mn-lt"/>
              </a:rPr>
              <a:t>.</a:t>
            </a:r>
            <a:r>
              <a:rPr lang="en-US" kern="0" dirty="0" smtClean="0">
                <a:latin typeface="+mn-lt"/>
              </a:rPr>
              <a:t> </a:t>
            </a:r>
            <a:r>
              <a:rPr lang="en-US" kern="0" dirty="0" err="1" smtClean="0">
                <a:latin typeface="+mn-lt"/>
              </a:rPr>
              <a:t>Grafikkarte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223838" marR="0" lvl="0" indent="-2238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Anwendungsebene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Repräsentation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3D-Daten 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z.B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Szenengraph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Kollisionsbehandlung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View Frustum Culling,…</a:t>
            </a:r>
          </a:p>
          <a:p>
            <a:pPr marL="223838" marR="0" lvl="0" indent="-2238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Geometriestufe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-/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Kameratransformation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Projektion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Clipping,…</a:t>
            </a:r>
          </a:p>
          <a:p>
            <a:pPr marL="223838" marR="0" lvl="0" indent="-22383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Rasterisierung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Triangle-Setup,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Scankonvertierung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Pixel-Shading 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z.B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Texturierung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Per-Fragment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Operationen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z.B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Depth-Test)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r>
              <a:rPr lang="en-US" dirty="0" smtClean="0"/>
              <a:t> in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Szene</a:t>
            </a:r>
            <a:r>
              <a:rPr lang="en-US" dirty="0" smtClean="0"/>
              <a:t> (?!)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400" dirty="0" smtClean="0"/>
              <a:t>&lt;scene&gt;</a:t>
            </a:r>
          </a:p>
          <a:p>
            <a:pPr>
              <a:buNone/>
            </a:pPr>
            <a:r>
              <a:rPr lang="en-US" sz="1400" dirty="0" smtClean="0"/>
              <a:t>      &lt;shape&gt;</a:t>
            </a:r>
          </a:p>
          <a:p>
            <a:pPr>
              <a:buNone/>
            </a:pPr>
            <a:r>
              <a:rPr lang="en-US" sz="1400" dirty="0" smtClean="0"/>
              <a:t>        &lt;appearance&gt;</a:t>
            </a:r>
          </a:p>
          <a:p>
            <a:pPr>
              <a:buNone/>
            </a:pPr>
            <a:r>
              <a:rPr lang="en-US" sz="1400" dirty="0" smtClean="0"/>
              <a:t>          &lt;material </a:t>
            </a:r>
            <a:r>
              <a:rPr lang="en-US" sz="1400" dirty="0" err="1" smtClean="0"/>
              <a:t>diffuseColor</a:t>
            </a:r>
            <a:r>
              <a:rPr lang="en-US" sz="1400" dirty="0" smtClean="0"/>
              <a:t>='</a:t>
            </a:r>
            <a:r>
              <a:rPr lang="en-US" sz="1400" dirty="0" smtClean="0">
                <a:solidFill>
                  <a:srgbClr val="C00000"/>
                </a:solidFill>
              </a:rPr>
              <a:t>red</a:t>
            </a:r>
            <a:r>
              <a:rPr lang="en-US" sz="1400" dirty="0" smtClean="0"/>
              <a:t>'&gt;&lt;/</a:t>
            </a:r>
            <a:r>
              <a:rPr lang="en-US" sz="1400" dirty="0" smtClean="0"/>
              <a:t>material&gt;  </a:t>
            </a:r>
          </a:p>
          <a:p>
            <a:pPr>
              <a:buNone/>
            </a:pPr>
            <a:r>
              <a:rPr lang="en-US" sz="1400" dirty="0" smtClean="0"/>
              <a:t>        &lt;/</a:t>
            </a:r>
            <a:r>
              <a:rPr lang="en-US" sz="1400" dirty="0" smtClean="0"/>
              <a:t>appearance&gt;</a:t>
            </a: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        &lt;box&gt;&lt;/box&gt;</a:t>
            </a:r>
          </a:p>
          <a:p>
            <a:pPr>
              <a:buNone/>
            </a:pPr>
            <a:r>
              <a:rPr lang="en-US" sz="1400" dirty="0" smtClean="0"/>
              <a:t>      &lt;/shape&gt;</a:t>
            </a:r>
          </a:p>
          <a:p>
            <a:pPr>
              <a:buNone/>
            </a:pPr>
            <a:r>
              <a:rPr lang="en-US" sz="1400" dirty="0" smtClean="0"/>
              <a:t>      &lt;shape&gt;</a:t>
            </a:r>
          </a:p>
          <a:p>
            <a:pPr>
              <a:buNone/>
            </a:pPr>
            <a:r>
              <a:rPr lang="en-US" sz="1400" dirty="0" smtClean="0"/>
              <a:t>        &lt;appearance&gt;</a:t>
            </a:r>
          </a:p>
          <a:p>
            <a:pPr>
              <a:buNone/>
            </a:pPr>
            <a:r>
              <a:rPr lang="en-US" sz="1400" dirty="0" smtClean="0"/>
              <a:t>          &lt;material </a:t>
            </a:r>
            <a:r>
              <a:rPr lang="en-US" sz="1400" dirty="0" err="1" smtClean="0"/>
              <a:t>diffuseColor</a:t>
            </a:r>
            <a:r>
              <a:rPr lang="en-US" sz="1400" dirty="0" smtClean="0"/>
              <a:t>='</a:t>
            </a:r>
            <a:r>
              <a:rPr lang="en-US" sz="1400" dirty="0" smtClean="0">
                <a:solidFill>
                  <a:srgbClr val="002060"/>
                </a:solidFill>
              </a:rPr>
              <a:t>blue</a:t>
            </a:r>
            <a:r>
              <a:rPr lang="en-US" sz="1400" dirty="0" smtClean="0"/>
              <a:t>'&gt;&lt;/material&gt;  </a:t>
            </a:r>
          </a:p>
          <a:p>
            <a:pPr>
              <a:buNone/>
            </a:pPr>
            <a:r>
              <a:rPr lang="en-US" sz="1400" dirty="0" smtClean="0"/>
              <a:t>        &lt;/appearance&gt;</a:t>
            </a:r>
          </a:p>
          <a:p>
            <a:pPr>
              <a:buNone/>
            </a:pPr>
            <a:r>
              <a:rPr lang="en-US" sz="1400" dirty="0" smtClean="0"/>
              <a:t>        &lt;sphere&gt;&lt;/sphere&gt;</a:t>
            </a:r>
          </a:p>
          <a:p>
            <a:pPr>
              <a:buNone/>
            </a:pPr>
            <a:r>
              <a:rPr lang="en-US" sz="1400" dirty="0" smtClean="0"/>
              <a:t>      &lt;/shape&gt;</a:t>
            </a:r>
          </a:p>
          <a:p>
            <a:pPr>
              <a:buNone/>
            </a:pPr>
            <a:r>
              <a:rPr lang="en-US" sz="1400" dirty="0" smtClean="0"/>
              <a:t>&lt;/scene&gt;</a:t>
            </a:r>
          </a:p>
          <a:p>
            <a:pPr>
              <a:buNone/>
            </a:pPr>
            <a:r>
              <a:rPr lang="en-US" sz="1400" dirty="0" smtClean="0"/>
              <a:t>…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r="44733" b="32509"/>
          <a:stretch>
            <a:fillRect/>
          </a:stretch>
        </p:blipFill>
        <p:spPr bwMode="auto">
          <a:xfrm>
            <a:off x="4816828" y="1653997"/>
            <a:ext cx="3853392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Gerade Verbindung mit Pfeil 7"/>
          <p:cNvCxnSpPr/>
          <p:nvPr/>
        </p:nvCxnSpPr>
        <p:spPr>
          <a:xfrm>
            <a:off x="2062513" y="3184172"/>
            <a:ext cx="3794834" cy="550863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490962" y="4285898"/>
            <a:ext cx="3488799" cy="673278"/>
          </a:xfrm>
          <a:prstGeom prst="straightConnector1">
            <a:avLst/>
          </a:prstGeom>
          <a:ln w="28575">
            <a:solidFill>
              <a:srgbClr val="00206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143551" y="318208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OK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143551" y="45919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???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r>
              <a:rPr lang="en-US" dirty="0" smtClean="0"/>
              <a:t> in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Szene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Problem: </a:t>
            </a:r>
            <a:r>
              <a:rPr lang="en-US" sz="2400" dirty="0" err="1" smtClean="0"/>
              <a:t>Beide</a:t>
            </a:r>
            <a:r>
              <a:rPr lang="en-US" sz="2400" dirty="0" smtClean="0"/>
              <a:t> </a:t>
            </a:r>
            <a:r>
              <a:rPr lang="en-US" sz="2400" dirty="0" err="1" smtClean="0"/>
              <a:t>erscheinen</a:t>
            </a:r>
            <a:r>
              <a:rPr lang="en-US" sz="2400" dirty="0" smtClean="0"/>
              <a:t> an </a:t>
            </a:r>
            <a:r>
              <a:rPr lang="en-US" sz="2400" dirty="0" err="1" smtClean="0"/>
              <a:t>der</a:t>
            </a:r>
            <a:r>
              <a:rPr lang="en-US" sz="2400" dirty="0" smtClean="0"/>
              <a:t> </a:t>
            </a:r>
            <a:r>
              <a:rPr lang="en-US" sz="2400" dirty="0" err="1" smtClean="0"/>
              <a:t>gleichen</a:t>
            </a:r>
            <a:r>
              <a:rPr lang="en-US" sz="2400" dirty="0" smtClean="0"/>
              <a:t> Position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375" y="1600200"/>
            <a:ext cx="4111625" cy="4416425"/>
          </a:xfrm>
        </p:spPr>
        <p:txBody>
          <a:bodyPr/>
          <a:lstStyle/>
          <a:p>
            <a:pPr>
              <a:buNone/>
            </a:pPr>
            <a:r>
              <a:rPr lang="en-US" sz="1400" dirty="0" smtClean="0"/>
              <a:t>&lt;scene&gt;</a:t>
            </a:r>
          </a:p>
          <a:p>
            <a:pPr>
              <a:buNone/>
            </a:pPr>
            <a:r>
              <a:rPr lang="en-US" sz="1400" dirty="0" smtClean="0"/>
              <a:t>      &lt;shape&gt;</a:t>
            </a:r>
          </a:p>
          <a:p>
            <a:pPr>
              <a:buNone/>
            </a:pPr>
            <a:r>
              <a:rPr lang="en-US" sz="1400" dirty="0" smtClean="0"/>
              <a:t>        &lt;appearance&gt;&lt;/appearance&gt;</a:t>
            </a:r>
          </a:p>
          <a:p>
            <a:pPr>
              <a:buNone/>
            </a:pPr>
            <a:r>
              <a:rPr lang="en-US" sz="1400" dirty="0" smtClean="0"/>
              <a:t>        &lt;box&gt;&lt;/box&gt;</a:t>
            </a:r>
          </a:p>
          <a:p>
            <a:pPr>
              <a:buNone/>
            </a:pPr>
            <a:r>
              <a:rPr lang="en-US" sz="1400" dirty="0" smtClean="0"/>
              <a:t>      &lt;/shape&gt;</a:t>
            </a:r>
          </a:p>
          <a:p>
            <a:pPr>
              <a:buNone/>
            </a:pPr>
            <a:r>
              <a:rPr lang="en-US" sz="1400" dirty="0" smtClean="0"/>
              <a:t>      &lt;shape&gt;</a:t>
            </a:r>
          </a:p>
          <a:p>
            <a:pPr>
              <a:buNone/>
            </a:pPr>
            <a:r>
              <a:rPr lang="en-US" sz="1400" dirty="0" smtClean="0"/>
              <a:t>        &lt;appearance&gt;&lt;/appearance&gt;</a:t>
            </a:r>
          </a:p>
          <a:p>
            <a:pPr>
              <a:buNone/>
            </a:pPr>
            <a:r>
              <a:rPr lang="en-US" sz="1400" dirty="0" smtClean="0"/>
              <a:t>        &lt;sphere&gt;&lt;/sphere&gt;</a:t>
            </a:r>
          </a:p>
          <a:p>
            <a:pPr>
              <a:buNone/>
            </a:pPr>
            <a:r>
              <a:rPr lang="en-US" sz="1400" dirty="0" smtClean="0"/>
              <a:t>      &lt;/shape&gt;</a:t>
            </a:r>
          </a:p>
          <a:p>
            <a:pPr>
              <a:buNone/>
            </a:pPr>
            <a:r>
              <a:rPr lang="en-US" sz="1400" dirty="0" smtClean="0"/>
              <a:t>&lt;/scene&gt;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31</a:t>
            </a:fld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4816828" y="1653997"/>
            <a:ext cx="3853392" cy="4345697"/>
            <a:chOff x="4816828" y="1653997"/>
            <a:chExt cx="3853392" cy="434569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44733" b="32509"/>
            <a:stretch>
              <a:fillRect/>
            </a:stretch>
          </p:blipFill>
          <p:spPr bwMode="auto">
            <a:xfrm>
              <a:off x="4816828" y="1653997"/>
              <a:ext cx="3853392" cy="4345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145" t="7776" r="3144" b="3818"/>
            <a:stretch>
              <a:fillRect/>
            </a:stretch>
          </p:blipFill>
          <p:spPr bwMode="auto">
            <a:xfrm>
              <a:off x="5245277" y="2816930"/>
              <a:ext cx="1897417" cy="1816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r>
              <a:rPr lang="en-US" dirty="0" smtClean="0"/>
              <a:t> in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Szene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Problem: </a:t>
            </a:r>
            <a:r>
              <a:rPr lang="en-US" sz="2400" dirty="0" err="1" smtClean="0"/>
              <a:t>Beide</a:t>
            </a:r>
            <a:r>
              <a:rPr lang="en-US" sz="2400" dirty="0" smtClean="0"/>
              <a:t> </a:t>
            </a:r>
            <a:r>
              <a:rPr lang="en-US" sz="2400" dirty="0" err="1" smtClean="0"/>
              <a:t>erscheinen</a:t>
            </a:r>
            <a:r>
              <a:rPr lang="en-US" sz="2400" dirty="0" smtClean="0"/>
              <a:t> an </a:t>
            </a:r>
            <a:r>
              <a:rPr lang="en-US" sz="2400" dirty="0" err="1" smtClean="0"/>
              <a:t>der</a:t>
            </a:r>
            <a:r>
              <a:rPr lang="en-US" sz="2400" dirty="0" smtClean="0"/>
              <a:t> </a:t>
            </a:r>
            <a:r>
              <a:rPr lang="en-US" sz="2400" dirty="0" err="1" smtClean="0"/>
              <a:t>gleichen</a:t>
            </a:r>
            <a:r>
              <a:rPr lang="en-US" sz="2400" dirty="0" smtClean="0"/>
              <a:t> Position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375" y="1600200"/>
            <a:ext cx="4111625" cy="4416425"/>
          </a:xfrm>
        </p:spPr>
        <p:txBody>
          <a:bodyPr/>
          <a:lstStyle/>
          <a:p>
            <a:pPr>
              <a:buNone/>
            </a:pPr>
            <a:r>
              <a:rPr lang="en-US" sz="1400" dirty="0" smtClean="0"/>
              <a:t>&lt;scene&gt;</a:t>
            </a:r>
          </a:p>
          <a:p>
            <a:pPr>
              <a:buNone/>
            </a:pPr>
            <a:r>
              <a:rPr lang="en-US" sz="1400" dirty="0" smtClean="0"/>
              <a:t>      &lt;shape&gt;</a:t>
            </a:r>
          </a:p>
          <a:p>
            <a:pPr>
              <a:buNone/>
            </a:pPr>
            <a:r>
              <a:rPr lang="en-US" sz="1400" dirty="0" smtClean="0"/>
              <a:t>        &lt;appearance&gt;&lt;/appearance&gt;</a:t>
            </a:r>
          </a:p>
          <a:p>
            <a:pPr>
              <a:buNone/>
            </a:pPr>
            <a:r>
              <a:rPr lang="en-US" sz="1400" dirty="0" smtClean="0"/>
              <a:t>        &lt;box&gt;&lt;/box&gt;</a:t>
            </a:r>
          </a:p>
          <a:p>
            <a:pPr>
              <a:buNone/>
            </a:pPr>
            <a:r>
              <a:rPr lang="en-US" sz="1400" dirty="0" smtClean="0"/>
              <a:t>      &lt;/shape&gt;</a:t>
            </a:r>
          </a:p>
          <a:p>
            <a:pPr>
              <a:buNone/>
            </a:pPr>
            <a:r>
              <a:rPr lang="en-US" sz="1400" dirty="0" smtClean="0"/>
              <a:t>      &lt;shape&gt;</a:t>
            </a:r>
          </a:p>
          <a:p>
            <a:pPr>
              <a:buNone/>
            </a:pPr>
            <a:r>
              <a:rPr lang="en-US" sz="1400" dirty="0" smtClean="0"/>
              <a:t>        &lt;appearance&gt;&lt;/appearance&gt;</a:t>
            </a:r>
          </a:p>
          <a:p>
            <a:pPr>
              <a:buNone/>
            </a:pPr>
            <a:r>
              <a:rPr lang="en-US" sz="1400" dirty="0" smtClean="0"/>
              <a:t>        &lt;sphere&gt;&lt;/sphere&gt;</a:t>
            </a:r>
          </a:p>
          <a:p>
            <a:pPr>
              <a:buNone/>
            </a:pPr>
            <a:r>
              <a:rPr lang="en-US" sz="1400" dirty="0" smtClean="0"/>
              <a:t>      &lt;/shape&gt;</a:t>
            </a:r>
          </a:p>
          <a:p>
            <a:pPr>
              <a:buNone/>
            </a:pPr>
            <a:r>
              <a:rPr lang="en-US" sz="1400" dirty="0" smtClean="0"/>
              <a:t>&lt;/scene&gt;</a:t>
            </a:r>
          </a:p>
          <a:p>
            <a:pPr>
              <a:buNone/>
            </a:pPr>
            <a:endParaRPr lang="en-US" sz="1400" dirty="0" smtClean="0"/>
          </a:p>
          <a:p>
            <a:r>
              <a:rPr lang="en-US" b="1" dirty="0" err="1" smtClean="0"/>
              <a:t>Ursache</a:t>
            </a:r>
            <a:r>
              <a:rPr lang="en-US" b="1" dirty="0" smtClean="0"/>
              <a:t>:</a:t>
            </a:r>
            <a:r>
              <a:rPr lang="en-US" dirty="0" smtClean="0"/>
              <a:t> 3D-Objekte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Koordinatenursprung</a:t>
            </a:r>
            <a:r>
              <a:rPr lang="en-US" dirty="0" smtClean="0"/>
              <a:t> (</a:t>
            </a:r>
            <a:r>
              <a:rPr lang="en-US" dirty="0" err="1" smtClean="0"/>
              <a:t>Nullpunkt</a:t>
            </a:r>
            <a:r>
              <a:rPr lang="en-US" dirty="0" smtClean="0"/>
              <a:t>) </a:t>
            </a:r>
            <a:r>
              <a:rPr lang="en-US" dirty="0" err="1" smtClean="0"/>
              <a:t>erzeugt</a:t>
            </a:r>
            <a:r>
              <a:rPr lang="en-US" dirty="0" smtClean="0"/>
              <a:t> und </a:t>
            </a:r>
            <a:r>
              <a:rPr lang="en-US" dirty="0" err="1" smtClean="0"/>
              <a:t>müssen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nachträglich</a:t>
            </a:r>
            <a:r>
              <a:rPr lang="en-US" dirty="0" smtClean="0"/>
              <a:t> </a:t>
            </a:r>
            <a:r>
              <a:rPr lang="en-US" dirty="0" err="1" smtClean="0"/>
              <a:t>positioniert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32</a:t>
            </a:fld>
            <a:endParaRPr lang="de-DE"/>
          </a:p>
        </p:txBody>
      </p:sp>
      <p:grpSp>
        <p:nvGrpSpPr>
          <p:cNvPr id="6" name="Gruppieren 12"/>
          <p:cNvGrpSpPr/>
          <p:nvPr/>
        </p:nvGrpSpPr>
        <p:grpSpPr>
          <a:xfrm>
            <a:off x="4816828" y="1653997"/>
            <a:ext cx="3853392" cy="4345697"/>
            <a:chOff x="4816828" y="1653997"/>
            <a:chExt cx="3853392" cy="434569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44733" b="32509"/>
            <a:stretch>
              <a:fillRect/>
            </a:stretch>
          </p:blipFill>
          <p:spPr bwMode="auto">
            <a:xfrm>
              <a:off x="4816828" y="1653997"/>
              <a:ext cx="3853392" cy="4345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145" t="7776" r="3144" b="3818"/>
            <a:stretch>
              <a:fillRect/>
            </a:stretch>
          </p:blipFill>
          <p:spPr bwMode="auto">
            <a:xfrm>
              <a:off x="5245277" y="2816930"/>
              <a:ext cx="1897417" cy="1816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" name="Gruppieren 48"/>
          <p:cNvGrpSpPr/>
          <p:nvPr/>
        </p:nvGrpSpPr>
        <p:grpSpPr>
          <a:xfrm>
            <a:off x="4939242" y="2633309"/>
            <a:ext cx="2631901" cy="2142245"/>
            <a:chOff x="4939242" y="2633309"/>
            <a:chExt cx="2631901" cy="2142245"/>
          </a:xfrm>
        </p:grpSpPr>
        <p:cxnSp>
          <p:nvCxnSpPr>
            <p:cNvPr id="9" name="Gerade Verbindung mit Pfeil 8"/>
            <p:cNvCxnSpPr/>
            <p:nvPr/>
          </p:nvCxnSpPr>
          <p:spPr>
            <a:xfrm rot="5400000" flipH="1" flipV="1">
              <a:off x="5188552" y="3732646"/>
              <a:ext cx="1956534" cy="686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/>
            <p:cNvCxnSpPr/>
            <p:nvPr/>
          </p:nvCxnSpPr>
          <p:spPr>
            <a:xfrm>
              <a:off x="4939242" y="3673828"/>
              <a:ext cx="2509487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/>
          </p:nvSpPr>
          <p:spPr>
            <a:xfrm>
              <a:off x="7258237" y="36126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5864218" y="263330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y</a:t>
              </a:r>
              <a:endParaRPr lang="en-US" b="1" dirty="0"/>
            </a:p>
          </p:txBody>
        </p:sp>
        <p:cxnSp>
          <p:nvCxnSpPr>
            <p:cNvPr id="13" name="Gerade Verbindung 12"/>
            <p:cNvCxnSpPr/>
            <p:nvPr/>
          </p:nvCxnSpPr>
          <p:spPr>
            <a:xfrm rot="5400000" flipH="1" flipV="1">
              <a:off x="6408210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 flipH="1" flipV="1">
              <a:off x="6714245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rot="5400000" flipH="1" flipV="1">
              <a:off x="7020280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flipH="1" flipV="1">
              <a:off x="6040968" y="3365703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flipH="1" flipV="1">
              <a:off x="6040968" y="3059668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 flipH="1" flipV="1">
              <a:off x="6040968" y="3977773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/>
          </p:nvCxnSpPr>
          <p:spPr>
            <a:xfrm flipH="1" flipV="1">
              <a:off x="6040968" y="4283808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/>
          </p:nvCxnSpPr>
          <p:spPr>
            <a:xfrm rot="5400000" flipH="1" flipV="1">
              <a:off x="5796140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 flipH="1" flipV="1">
              <a:off x="5490105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/>
            <p:cNvSpPr txBox="1"/>
            <p:nvPr/>
          </p:nvSpPr>
          <p:spPr>
            <a:xfrm>
              <a:off x="6322205" y="3761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5832549" y="324328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6965944" y="3761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</a:t>
              </a:r>
              <a:endParaRPr lang="en-US" sz="1200" dirty="0"/>
            </a:p>
          </p:txBody>
        </p:sp>
        <p:cxnSp>
          <p:nvCxnSpPr>
            <p:cNvPr id="34" name="Gerade Verbindung mit Pfeil 33"/>
            <p:cNvCxnSpPr/>
            <p:nvPr/>
          </p:nvCxnSpPr>
          <p:spPr>
            <a:xfrm rot="5400000">
              <a:off x="5278271" y="3523201"/>
              <a:ext cx="1103819" cy="10336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/>
            <p:cNvSpPr txBox="1"/>
            <p:nvPr/>
          </p:nvSpPr>
          <p:spPr>
            <a:xfrm>
              <a:off x="5313355" y="44062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z</a:t>
              </a:r>
              <a:endParaRPr lang="en-US" b="1" dirty="0"/>
            </a:p>
          </p:txBody>
        </p:sp>
        <p:cxnSp>
          <p:nvCxnSpPr>
            <p:cNvPr id="36" name="Gerade Verbindung 35"/>
            <p:cNvCxnSpPr/>
            <p:nvPr/>
          </p:nvCxnSpPr>
          <p:spPr>
            <a:xfrm rot="5400000" flipH="1" flipV="1">
              <a:off x="5918554" y="3916566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rot="5400000" flipH="1" flipV="1">
              <a:off x="5734933" y="4100187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/>
            <p:nvPr/>
          </p:nvCxnSpPr>
          <p:spPr>
            <a:xfrm rot="5400000" flipH="1" flipV="1">
              <a:off x="5551312" y="4283808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/>
            <p:cNvSpPr txBox="1"/>
            <p:nvPr/>
          </p:nvSpPr>
          <p:spPr>
            <a:xfrm>
              <a:off x="5832549" y="391656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1370"/>
          <a:stretch>
            <a:fillRect/>
          </a:stretch>
        </p:blipFill>
        <p:spPr bwMode="auto">
          <a:xfrm>
            <a:off x="2307341" y="1592790"/>
            <a:ext cx="4529318" cy="4528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ln w="12700">
            <a:noFill/>
          </a:ln>
        </p:spPr>
        <p:txBody>
          <a:bodyPr/>
          <a:lstStyle/>
          <a:p>
            <a:r>
              <a:rPr lang="en-US" dirty="0" err="1" smtClean="0"/>
              <a:t>Exkurs</a:t>
            </a:r>
            <a:r>
              <a:rPr lang="en-US" dirty="0" smtClean="0"/>
              <a:t>: (2D-) </a:t>
            </a:r>
            <a:r>
              <a:rPr lang="en-US" dirty="0" err="1" smtClean="0"/>
              <a:t>Koordinatensysteme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Objektkoordinaten</a:t>
            </a:r>
            <a:r>
              <a:rPr lang="en-US" sz="2400" dirty="0" smtClean="0"/>
              <a:t> in </a:t>
            </a:r>
            <a:r>
              <a:rPr lang="en-US" sz="2400" dirty="0" err="1" smtClean="0"/>
              <a:t>der</a:t>
            </a:r>
            <a:r>
              <a:rPr lang="en-US" sz="2400" dirty="0" smtClean="0"/>
              <a:t> </a:t>
            </a:r>
            <a:r>
              <a:rPr lang="en-US" sz="2400" dirty="0" err="1" smtClean="0"/>
              <a:t>Bildebene</a:t>
            </a:r>
            <a:r>
              <a:rPr lang="en-US" sz="2400" dirty="0" smtClean="0"/>
              <a:t> (</a:t>
            </a:r>
            <a:r>
              <a:rPr lang="en-US" sz="2400" dirty="0" err="1" smtClean="0"/>
              <a:t>geg</a:t>
            </a:r>
            <a:r>
              <a:rPr lang="en-US" sz="2400" dirty="0" smtClean="0"/>
              <a:t>. </a:t>
            </a:r>
            <a:r>
              <a:rPr lang="en-US" sz="2400" dirty="0" err="1" smtClean="0"/>
              <a:t>durch</a:t>
            </a:r>
            <a:r>
              <a:rPr lang="en-US" sz="2400" dirty="0" smtClean="0"/>
              <a:t> x u. y)</a:t>
            </a:r>
            <a:endParaRPr lang="en-US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33</a:t>
            </a:fld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rot="16200000" flipV="1">
            <a:off x="1940101" y="3979861"/>
            <a:ext cx="3427592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2735790" y="4653140"/>
            <a:ext cx="3611213" cy="15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163382" y="46531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3286653" y="21436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</a:t>
            </a:r>
            <a:endParaRPr lang="en-US" b="1" dirty="0"/>
          </a:p>
        </p:txBody>
      </p:sp>
      <p:sp>
        <p:nvSpPr>
          <p:cNvPr id="22" name="Rechteck 21"/>
          <p:cNvSpPr/>
          <p:nvPr/>
        </p:nvSpPr>
        <p:spPr>
          <a:xfrm>
            <a:off x="4265965" y="3122965"/>
            <a:ext cx="1530175" cy="9181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23"/>
          <p:cNvCxnSpPr/>
          <p:nvPr/>
        </p:nvCxnSpPr>
        <p:spPr>
          <a:xfrm rot="5400000" flipH="1" flipV="1">
            <a:off x="389872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 rot="5400000" flipH="1" flipV="1">
            <a:off x="4204758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rot="5400000" flipH="1" flipV="1">
            <a:off x="451079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rot="5400000" flipH="1" flipV="1">
            <a:off x="4816828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rot="5400000" flipH="1" flipV="1">
            <a:off x="512286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 rot="5400000" flipH="1" flipV="1">
            <a:off x="5428898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 rot="5400000" flipH="1" flipV="1">
            <a:off x="573493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 flipH="1" flipV="1">
            <a:off x="3531481" y="434710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H="1" flipV="1">
            <a:off x="3531481" y="4041070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 flipV="1">
            <a:off x="3531481" y="373503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3531481" y="3429000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H="1" flipV="1">
            <a:off x="3531481" y="312296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H="1" flipV="1">
            <a:off x="3531481" y="2816930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H="1" flipV="1">
            <a:off x="3531481" y="495917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 flipV="1">
            <a:off x="3531481" y="5265210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 rot="5400000" flipH="1" flipV="1">
            <a:off x="328665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 rot="5400000" flipH="1" flipV="1">
            <a:off x="2980618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812718" y="474338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2" name="Textfeld 41"/>
          <p:cNvSpPr txBox="1"/>
          <p:nvPr/>
        </p:nvSpPr>
        <p:spPr>
          <a:xfrm>
            <a:off x="3323062" y="42246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3" name="Textfeld 42"/>
          <p:cNvSpPr txBox="1"/>
          <p:nvPr/>
        </p:nvSpPr>
        <p:spPr>
          <a:xfrm>
            <a:off x="5061656" y="474338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44" name="Textfeld 43"/>
          <p:cNvSpPr txBox="1"/>
          <p:nvPr/>
        </p:nvSpPr>
        <p:spPr>
          <a:xfrm>
            <a:off x="3323062" y="300055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45" name="Textfeld 44"/>
          <p:cNvSpPr txBox="1"/>
          <p:nvPr/>
        </p:nvSpPr>
        <p:spPr>
          <a:xfrm>
            <a:off x="4021137" y="4041070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(2, 2)</a:t>
            </a:r>
            <a:endParaRPr lang="en-US" sz="1200" dirty="0"/>
          </a:p>
        </p:txBody>
      </p:sp>
      <p:sp>
        <p:nvSpPr>
          <p:cNvPr id="46" name="Textfeld 45"/>
          <p:cNvSpPr txBox="1"/>
          <p:nvPr/>
        </p:nvSpPr>
        <p:spPr>
          <a:xfrm>
            <a:off x="5558436" y="4041070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(7, 2)</a:t>
            </a:r>
            <a:endParaRPr lang="en-US" sz="1200" dirty="0"/>
          </a:p>
        </p:txBody>
      </p:sp>
      <p:sp>
        <p:nvSpPr>
          <p:cNvPr id="47" name="Textfeld 46"/>
          <p:cNvSpPr txBox="1"/>
          <p:nvPr/>
        </p:nvSpPr>
        <p:spPr>
          <a:xfrm>
            <a:off x="4021137" y="2816930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(2, 5)</a:t>
            </a:r>
            <a:endParaRPr lang="en-US" sz="1200" dirty="0"/>
          </a:p>
        </p:txBody>
      </p:sp>
      <p:sp>
        <p:nvSpPr>
          <p:cNvPr id="48" name="Textfeld 47"/>
          <p:cNvSpPr txBox="1"/>
          <p:nvPr/>
        </p:nvSpPr>
        <p:spPr>
          <a:xfrm>
            <a:off x="5551312" y="2816930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(7, 5)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1370"/>
          <a:stretch>
            <a:fillRect/>
          </a:stretch>
        </p:blipFill>
        <p:spPr bwMode="auto">
          <a:xfrm>
            <a:off x="2307341" y="1592790"/>
            <a:ext cx="4529318" cy="4528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ln w="12700">
            <a:noFill/>
          </a:ln>
        </p:spPr>
        <p:txBody>
          <a:bodyPr/>
          <a:lstStyle/>
          <a:p>
            <a:r>
              <a:rPr lang="en-US" dirty="0" err="1" smtClean="0"/>
              <a:t>Exkurs</a:t>
            </a:r>
            <a:r>
              <a:rPr lang="en-US" dirty="0" smtClean="0"/>
              <a:t>: (3D-) </a:t>
            </a:r>
            <a:r>
              <a:rPr lang="en-US" dirty="0" err="1" smtClean="0"/>
              <a:t>Koordinatensysteme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Objektkoordinaten</a:t>
            </a:r>
            <a:r>
              <a:rPr lang="en-US" sz="2400" dirty="0" smtClean="0"/>
              <a:t> </a:t>
            </a:r>
            <a:r>
              <a:rPr lang="en-US" sz="2400" dirty="0" err="1" smtClean="0"/>
              <a:t>im</a:t>
            </a:r>
            <a:r>
              <a:rPr lang="en-US" sz="2400" dirty="0" smtClean="0"/>
              <a:t> </a:t>
            </a:r>
            <a:r>
              <a:rPr lang="en-US" sz="2400" dirty="0" err="1" smtClean="0"/>
              <a:t>Raum</a:t>
            </a:r>
            <a:r>
              <a:rPr lang="en-US" sz="2400" dirty="0" smtClean="0"/>
              <a:t> (z </a:t>
            </a:r>
            <a:r>
              <a:rPr lang="en-US" sz="2400" dirty="0" err="1" smtClean="0"/>
              <a:t>senkrecht</a:t>
            </a:r>
            <a:r>
              <a:rPr lang="en-US" sz="2400" dirty="0" smtClean="0"/>
              <a:t> auf x und y)</a:t>
            </a:r>
            <a:endParaRPr lang="en-US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34</a:t>
            </a:fld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rot="16200000" flipV="1">
            <a:off x="1940101" y="3979861"/>
            <a:ext cx="3427592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2735790" y="4653140"/>
            <a:ext cx="3611213" cy="15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6163382" y="46531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3286653" y="21436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</a:t>
            </a:r>
            <a:endParaRPr lang="en-US" b="1" dirty="0"/>
          </a:p>
        </p:txBody>
      </p:sp>
      <p:sp>
        <p:nvSpPr>
          <p:cNvPr id="22" name="Rechteck 21"/>
          <p:cNvSpPr/>
          <p:nvPr/>
        </p:nvSpPr>
        <p:spPr>
          <a:xfrm>
            <a:off x="4265965" y="3122965"/>
            <a:ext cx="1530175" cy="9181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23"/>
          <p:cNvCxnSpPr/>
          <p:nvPr/>
        </p:nvCxnSpPr>
        <p:spPr>
          <a:xfrm rot="5400000" flipH="1" flipV="1">
            <a:off x="389872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 rot="5400000" flipH="1" flipV="1">
            <a:off x="4204758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rot="5400000" flipH="1" flipV="1">
            <a:off x="451079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rot="5400000" flipH="1" flipV="1">
            <a:off x="4816828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rot="5400000" flipH="1" flipV="1">
            <a:off x="512286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 rot="5400000" flipH="1" flipV="1">
            <a:off x="5428898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 rot="5400000" flipH="1" flipV="1">
            <a:off x="573493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 flipH="1" flipV="1">
            <a:off x="3531481" y="434710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H="1" flipV="1">
            <a:off x="3531481" y="4041070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 flipV="1">
            <a:off x="3531481" y="373503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 flipV="1">
            <a:off x="3531481" y="3429000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flipH="1" flipV="1">
            <a:off x="3531481" y="312296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H="1" flipV="1">
            <a:off x="3531481" y="2816930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H="1" flipV="1">
            <a:off x="3531481" y="495917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 flipV="1">
            <a:off x="3531481" y="5265210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 rot="5400000" flipH="1" flipV="1">
            <a:off x="3286653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 rot="5400000" flipH="1" flipV="1">
            <a:off x="2980618" y="471434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812718" y="474338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2" name="Textfeld 41"/>
          <p:cNvSpPr txBox="1"/>
          <p:nvPr/>
        </p:nvSpPr>
        <p:spPr>
          <a:xfrm>
            <a:off x="3323062" y="42246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3" name="Textfeld 42"/>
          <p:cNvSpPr txBox="1"/>
          <p:nvPr/>
        </p:nvSpPr>
        <p:spPr>
          <a:xfrm>
            <a:off x="5061656" y="474338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44" name="Textfeld 43"/>
          <p:cNvSpPr txBox="1"/>
          <p:nvPr/>
        </p:nvSpPr>
        <p:spPr>
          <a:xfrm>
            <a:off x="3323062" y="300055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45" name="Textfeld 44"/>
          <p:cNvSpPr txBox="1"/>
          <p:nvPr/>
        </p:nvSpPr>
        <p:spPr>
          <a:xfrm>
            <a:off x="4021137" y="4041070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(2, 2, 0)</a:t>
            </a:r>
            <a:endParaRPr lang="en-US" sz="1200" dirty="0"/>
          </a:p>
        </p:txBody>
      </p:sp>
      <p:sp>
        <p:nvSpPr>
          <p:cNvPr id="46" name="Textfeld 45"/>
          <p:cNvSpPr txBox="1"/>
          <p:nvPr/>
        </p:nvSpPr>
        <p:spPr>
          <a:xfrm>
            <a:off x="5558436" y="4041070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(7, 2, 0)</a:t>
            </a:r>
            <a:endParaRPr lang="en-US" sz="1200" dirty="0"/>
          </a:p>
        </p:txBody>
      </p:sp>
      <p:sp>
        <p:nvSpPr>
          <p:cNvPr id="47" name="Textfeld 46"/>
          <p:cNvSpPr txBox="1"/>
          <p:nvPr/>
        </p:nvSpPr>
        <p:spPr>
          <a:xfrm>
            <a:off x="4021137" y="2816930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(2, 5, 0)</a:t>
            </a:r>
            <a:endParaRPr lang="en-US" sz="1200" dirty="0"/>
          </a:p>
        </p:txBody>
      </p:sp>
      <p:sp>
        <p:nvSpPr>
          <p:cNvPr id="48" name="Textfeld 47"/>
          <p:cNvSpPr txBox="1"/>
          <p:nvPr/>
        </p:nvSpPr>
        <p:spPr>
          <a:xfrm>
            <a:off x="5551312" y="2816930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(7, 5, 0)</a:t>
            </a:r>
            <a:endParaRPr lang="en-US" sz="1200" dirty="0"/>
          </a:p>
        </p:txBody>
      </p:sp>
      <p:cxnSp>
        <p:nvCxnSpPr>
          <p:cNvPr id="49" name="Gerade Verbindung mit Pfeil 48"/>
          <p:cNvCxnSpPr/>
          <p:nvPr/>
        </p:nvCxnSpPr>
        <p:spPr>
          <a:xfrm rot="5400000">
            <a:off x="2582774" y="4500123"/>
            <a:ext cx="1285347" cy="12241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2613376" y="56324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</a:t>
            </a:r>
            <a:endParaRPr lang="en-US" b="1" dirty="0"/>
          </a:p>
        </p:txBody>
      </p:sp>
      <p:cxnSp>
        <p:nvCxnSpPr>
          <p:cNvPr id="56" name="Gerade Verbindung 55"/>
          <p:cNvCxnSpPr/>
          <p:nvPr/>
        </p:nvCxnSpPr>
        <p:spPr>
          <a:xfrm rot="5400000" flipH="1" flipV="1">
            <a:off x="3409067" y="4897968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/>
          <p:nvPr/>
        </p:nvCxnSpPr>
        <p:spPr>
          <a:xfrm rot="5400000" flipH="1" flipV="1">
            <a:off x="3225446" y="5081589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 rot="5400000" flipH="1" flipV="1">
            <a:off x="3041825" y="5265210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/>
          <p:nvPr/>
        </p:nvCxnSpPr>
        <p:spPr>
          <a:xfrm rot="5400000" flipH="1" flipV="1">
            <a:off x="2858204" y="544883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3323062" y="489796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Szenengraph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Gruppierung</a:t>
            </a:r>
            <a:r>
              <a:rPr lang="en-US" sz="2400" dirty="0" smtClean="0"/>
              <a:t> und </a:t>
            </a:r>
            <a:r>
              <a:rPr lang="en-US" sz="2400" dirty="0" err="1" smtClean="0"/>
              <a:t>Transformationen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 smtClean="0"/>
              <a:t>3D-Elemente </a:t>
            </a:r>
            <a:r>
              <a:rPr lang="en-US" sz="1800" dirty="0" err="1" smtClean="0"/>
              <a:t>werden</a:t>
            </a:r>
            <a:r>
              <a:rPr lang="en-US" sz="1800" dirty="0" smtClean="0"/>
              <a:t> </a:t>
            </a:r>
            <a:r>
              <a:rPr lang="en-US" sz="1800" dirty="0" err="1" smtClean="0"/>
              <a:t>hierarchisch</a:t>
            </a:r>
            <a:r>
              <a:rPr lang="en-US" sz="1800" dirty="0" smtClean="0"/>
              <a:t> </a:t>
            </a:r>
            <a:r>
              <a:rPr lang="en-US" sz="1800" dirty="0" err="1" smtClean="0"/>
              <a:t>angeordnet</a:t>
            </a:r>
            <a:endParaRPr lang="en-US" sz="1800" dirty="0" smtClean="0"/>
          </a:p>
          <a:p>
            <a:pPr lvl="1"/>
            <a:r>
              <a:rPr lang="en-US" sz="1800" dirty="0" err="1" smtClean="0"/>
              <a:t>Ausgehend</a:t>
            </a:r>
            <a:r>
              <a:rPr lang="en-US" sz="1800" dirty="0" smtClean="0"/>
              <a:t> </a:t>
            </a:r>
            <a:r>
              <a:rPr lang="en-US" sz="1800" dirty="0" err="1" smtClean="0"/>
              <a:t>vom</a:t>
            </a:r>
            <a:r>
              <a:rPr lang="en-US" sz="1800" dirty="0" smtClean="0"/>
              <a:t> </a:t>
            </a:r>
            <a:r>
              <a:rPr lang="en-US" sz="1800" dirty="0" err="1" smtClean="0"/>
              <a:t>Wurzelknoten</a:t>
            </a:r>
            <a:r>
              <a:rPr lang="en-US" sz="1800" dirty="0" smtClean="0"/>
              <a:t> (</a:t>
            </a:r>
            <a:r>
              <a:rPr lang="en-US" sz="1800" dirty="0" err="1" smtClean="0"/>
              <a:t>d.h</a:t>
            </a:r>
            <a:r>
              <a:rPr lang="en-US" sz="1800" dirty="0" smtClean="0"/>
              <a:t>. </a:t>
            </a:r>
            <a:r>
              <a:rPr lang="en-US" sz="1800" dirty="0" err="1" smtClean="0"/>
              <a:t>vom</a:t>
            </a:r>
            <a:r>
              <a:rPr lang="en-US" sz="1800" dirty="0" smtClean="0"/>
              <a:t> &lt;scene&gt; Element) </a:t>
            </a:r>
            <a:r>
              <a:rPr lang="en-US" sz="1800" dirty="0" err="1" smtClean="0"/>
              <a:t>werden</a:t>
            </a:r>
            <a:r>
              <a:rPr lang="en-US" sz="1800" dirty="0" smtClean="0"/>
              <a:t> </a:t>
            </a:r>
            <a:r>
              <a:rPr lang="en-US" sz="1800" dirty="0" err="1" smtClean="0"/>
              <a:t>alle</a:t>
            </a:r>
            <a:r>
              <a:rPr lang="en-US" sz="1800" dirty="0" smtClean="0"/>
              <a:t> 3D-Elemente (</a:t>
            </a:r>
            <a:r>
              <a:rPr lang="en-US" sz="1800" dirty="0" err="1" smtClean="0"/>
              <a:t>z.B</a:t>
            </a:r>
            <a:r>
              <a:rPr lang="en-US" sz="1800" dirty="0" smtClean="0"/>
              <a:t>. &lt;shape&gt;, &lt;box&gt; </a:t>
            </a:r>
            <a:r>
              <a:rPr lang="en-US" sz="1800" dirty="0" err="1" smtClean="0"/>
              <a:t>usw</a:t>
            </a:r>
            <a:r>
              <a:rPr lang="en-US" sz="1800" dirty="0" smtClean="0"/>
              <a:t>.) </a:t>
            </a:r>
            <a:r>
              <a:rPr lang="en-US" sz="1800" dirty="0" err="1" smtClean="0"/>
              <a:t>als</a:t>
            </a:r>
            <a:r>
              <a:rPr lang="en-US" sz="1800" dirty="0" smtClean="0"/>
              <a:t> Kind- </a:t>
            </a:r>
            <a:r>
              <a:rPr lang="en-US" sz="1800" dirty="0" err="1" smtClean="0"/>
              <a:t>bzw</a:t>
            </a:r>
            <a:r>
              <a:rPr lang="en-US" sz="1800" dirty="0" smtClean="0"/>
              <a:t>. </a:t>
            </a:r>
            <a:r>
              <a:rPr lang="en-US" sz="1800" dirty="0" err="1" smtClean="0"/>
              <a:t>Geschwisterelemente</a:t>
            </a:r>
            <a:r>
              <a:rPr lang="en-US" sz="1800" dirty="0" smtClean="0"/>
              <a:t> in den “Baum” (</a:t>
            </a:r>
            <a:r>
              <a:rPr lang="en-US" sz="1800" dirty="0" err="1" smtClean="0"/>
              <a:t>Szenegraphen</a:t>
            </a:r>
            <a:r>
              <a:rPr lang="en-US" sz="1800" dirty="0" smtClean="0"/>
              <a:t>) </a:t>
            </a:r>
            <a:r>
              <a:rPr lang="en-US" sz="1800" dirty="0" err="1" smtClean="0"/>
              <a:t>eingefügt</a:t>
            </a:r>
            <a:endParaRPr lang="en-US" sz="1800" dirty="0" smtClean="0"/>
          </a:p>
          <a:p>
            <a:pPr lvl="1"/>
            <a:r>
              <a:rPr lang="en-US" sz="1800" dirty="0" smtClean="0"/>
              <a:t>&lt;transform&gt; </a:t>
            </a:r>
            <a:r>
              <a:rPr lang="en-US" sz="1800" dirty="0" err="1" smtClean="0"/>
              <a:t>Elemente</a:t>
            </a:r>
            <a:r>
              <a:rPr lang="en-US" sz="1800" dirty="0" smtClean="0"/>
              <a:t> </a:t>
            </a:r>
            <a:r>
              <a:rPr lang="en-US" sz="1800" dirty="0" err="1" smtClean="0"/>
              <a:t>helfen</a:t>
            </a:r>
            <a:r>
              <a:rPr lang="en-US" sz="1800" dirty="0" smtClean="0"/>
              <a:t> </a:t>
            </a:r>
            <a:r>
              <a:rPr lang="en-US" sz="1800" dirty="0" err="1" smtClean="0"/>
              <a:t>dabei</a:t>
            </a:r>
            <a:r>
              <a:rPr lang="en-US" sz="1800" dirty="0" smtClean="0"/>
              <a:t>, </a:t>
            </a:r>
            <a:r>
              <a:rPr lang="en-US" sz="1800" dirty="0" err="1" smtClean="0"/>
              <a:t>Objekte</a:t>
            </a:r>
            <a:r>
              <a:rPr lang="en-US" sz="1800" dirty="0" smtClean="0"/>
              <a:t> </a:t>
            </a:r>
            <a:r>
              <a:rPr lang="en-US" sz="1800" dirty="0" err="1" smtClean="0"/>
              <a:t>zu</a:t>
            </a:r>
            <a:r>
              <a:rPr lang="en-US" sz="1800" dirty="0" smtClean="0"/>
              <a:t> </a:t>
            </a:r>
            <a:r>
              <a:rPr lang="en-US" sz="1800" dirty="0" err="1" smtClean="0"/>
              <a:t>gruppieren</a:t>
            </a:r>
            <a:r>
              <a:rPr lang="en-US" sz="1800" dirty="0" smtClean="0"/>
              <a:t> </a:t>
            </a:r>
            <a:r>
              <a:rPr lang="en-US" sz="1800" dirty="0" err="1" smtClean="0"/>
              <a:t>sowie</a:t>
            </a:r>
            <a:r>
              <a:rPr lang="en-US" sz="1800" dirty="0" smtClean="0"/>
              <a:t> </a:t>
            </a:r>
            <a:r>
              <a:rPr lang="en-US" sz="1800" dirty="0" err="1" smtClean="0"/>
              <a:t>zu</a:t>
            </a:r>
            <a:r>
              <a:rPr lang="en-US" sz="1800" dirty="0" smtClean="0"/>
              <a:t> </a:t>
            </a:r>
            <a:r>
              <a:rPr lang="en-US" sz="1800" dirty="0" err="1" smtClean="0"/>
              <a:t>positionieren</a:t>
            </a:r>
            <a:r>
              <a:rPr lang="en-US" sz="1800" dirty="0" smtClean="0"/>
              <a:t>:</a:t>
            </a:r>
          </a:p>
          <a:p>
            <a:pPr lvl="2"/>
            <a:r>
              <a:rPr lang="en-US" sz="1800" dirty="0" smtClean="0">
                <a:solidFill>
                  <a:srgbClr val="00B050"/>
                </a:solidFill>
              </a:rPr>
              <a:t>&lt;transform</a:t>
            </a:r>
            <a:r>
              <a:rPr lang="en-US" sz="1800" dirty="0" smtClean="0"/>
              <a:t> </a:t>
            </a:r>
            <a:r>
              <a:rPr lang="fr-FR" sz="1800" dirty="0" smtClean="0">
                <a:solidFill>
                  <a:schemeClr val="tx2">
                    <a:lumMod val="50000"/>
                  </a:schemeClr>
                </a:solidFill>
              </a:rPr>
              <a:t>translation</a:t>
            </a:r>
            <a:r>
              <a:rPr lang="fr-FR" sz="1800" dirty="0" smtClean="0"/>
              <a:t>=</a:t>
            </a:r>
            <a:r>
              <a:rPr lang="fr-FR" sz="1800" dirty="0" smtClean="0">
                <a:solidFill>
                  <a:srgbClr val="7030A0"/>
                </a:solidFill>
              </a:rPr>
              <a:t>"0 0 0"</a:t>
            </a:r>
            <a:r>
              <a:rPr lang="fr-FR" sz="1800" dirty="0" smtClean="0"/>
              <a:t> </a:t>
            </a:r>
            <a:r>
              <a:rPr lang="fr-FR" sz="1800" dirty="0" smtClean="0">
                <a:solidFill>
                  <a:schemeClr val="tx2">
                    <a:lumMod val="50000"/>
                  </a:schemeClr>
                </a:solidFill>
              </a:rPr>
              <a:t>rotation</a:t>
            </a:r>
            <a:r>
              <a:rPr lang="fr-FR" sz="1800" dirty="0" smtClean="0"/>
              <a:t>=</a:t>
            </a:r>
            <a:r>
              <a:rPr lang="fr-FR" sz="1800" dirty="0" smtClean="0">
                <a:solidFill>
                  <a:srgbClr val="7030A0"/>
                </a:solidFill>
              </a:rPr>
              <a:t>"0 1 0 0"</a:t>
            </a:r>
            <a:r>
              <a:rPr lang="fr-FR" sz="1800" dirty="0" smtClean="0"/>
              <a:t> </a:t>
            </a:r>
            <a:r>
              <a:rPr lang="fr-FR" sz="1800" dirty="0" err="1" smtClean="0">
                <a:solidFill>
                  <a:schemeClr val="tx2">
                    <a:lumMod val="50000"/>
                  </a:schemeClr>
                </a:solidFill>
              </a:rPr>
              <a:t>scale</a:t>
            </a:r>
            <a:r>
              <a:rPr lang="fr-FR" sz="1800" dirty="0" smtClean="0"/>
              <a:t>=</a:t>
            </a:r>
            <a:r>
              <a:rPr lang="fr-FR" sz="1800" dirty="0" smtClean="0">
                <a:solidFill>
                  <a:srgbClr val="7030A0"/>
                </a:solidFill>
              </a:rPr>
              <a:t>"1 1 1</a:t>
            </a:r>
            <a:r>
              <a:rPr lang="fr-FR" sz="1800" dirty="0" smtClean="0">
                <a:solidFill>
                  <a:srgbClr val="7030A0"/>
                </a:solidFill>
              </a:rPr>
              <a:t>"</a:t>
            </a:r>
            <a:r>
              <a:rPr lang="fr-FR" sz="1800" dirty="0" smtClean="0">
                <a:solidFill>
                  <a:srgbClr val="00B050"/>
                </a:solidFill>
              </a:rPr>
              <a:t>&gt;</a:t>
            </a:r>
            <a:br>
              <a:rPr lang="fr-FR" sz="1800" dirty="0" smtClean="0">
                <a:solidFill>
                  <a:srgbClr val="00B050"/>
                </a:solidFill>
              </a:rPr>
            </a:br>
            <a:r>
              <a:rPr lang="fr-FR" sz="1800" dirty="0" smtClean="0">
                <a:solidFill>
                  <a:srgbClr val="00B050"/>
                </a:solidFill>
              </a:rPr>
              <a:t>    </a:t>
            </a:r>
            <a:r>
              <a:rPr lang="fr-FR" sz="1800" b="1" dirty="0" smtClean="0"/>
              <a:t>…</a:t>
            </a:r>
            <a:r>
              <a:rPr lang="fr-FR" sz="1800" dirty="0" smtClean="0">
                <a:solidFill>
                  <a:srgbClr val="00B050"/>
                </a:solidFill>
              </a:rPr>
              <a:t/>
            </a:r>
            <a:br>
              <a:rPr lang="fr-FR" sz="1800" dirty="0" smtClean="0">
                <a:solidFill>
                  <a:srgbClr val="00B050"/>
                </a:solidFill>
              </a:rPr>
            </a:br>
            <a:r>
              <a:rPr lang="fr-FR" sz="1800" dirty="0" smtClean="0">
                <a:solidFill>
                  <a:srgbClr val="00B050"/>
                </a:solidFill>
              </a:rPr>
              <a:t>&lt;/</a:t>
            </a:r>
            <a:r>
              <a:rPr lang="fr-FR" sz="1800" dirty="0" err="1" smtClean="0">
                <a:solidFill>
                  <a:srgbClr val="00B050"/>
                </a:solidFill>
              </a:rPr>
              <a:t>transform</a:t>
            </a:r>
            <a:r>
              <a:rPr lang="fr-FR" sz="1800" dirty="0" smtClean="0">
                <a:solidFill>
                  <a:srgbClr val="00B050"/>
                </a:solidFill>
              </a:rPr>
              <a:t>&gt;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42C-356F-43D3-B06E-C0A764747627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12" name="Picture 4" descr="graifk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9407" y="1650370"/>
            <a:ext cx="3963462" cy="3737254"/>
          </a:xfrm>
          <a:prstGeom prst="rect">
            <a:avLst/>
          </a:prstGeom>
          <a:noFill/>
        </p:spPr>
      </p:pic>
      <p:pic>
        <p:nvPicPr>
          <p:cNvPr id="11" name="Picture 5" descr="ca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6343" y="5020382"/>
            <a:ext cx="1947131" cy="10724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r="45573" b="32509"/>
          <a:stretch>
            <a:fillRect/>
          </a:stretch>
        </p:blipFill>
        <p:spPr bwMode="auto">
          <a:xfrm>
            <a:off x="4878035" y="1653997"/>
            <a:ext cx="3794834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r>
              <a:rPr lang="en-US" dirty="0" smtClean="0"/>
              <a:t> in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Szene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Diesmal</a:t>
            </a:r>
            <a:r>
              <a:rPr lang="en-US" sz="2400" dirty="0" smtClean="0"/>
              <a:t> </a:t>
            </a:r>
            <a:r>
              <a:rPr lang="en-US" sz="2400" dirty="0" err="1" smtClean="0"/>
              <a:t>mit</a:t>
            </a:r>
            <a:r>
              <a:rPr lang="en-US" sz="2400" dirty="0" smtClean="0"/>
              <a:t> </a:t>
            </a:r>
            <a:r>
              <a:rPr lang="en-US" sz="2400" dirty="0" err="1" smtClean="0"/>
              <a:t>Verschiebungen</a:t>
            </a:r>
            <a:r>
              <a:rPr lang="en-US" sz="2400" dirty="0" smtClean="0"/>
              <a:t> (</a:t>
            </a:r>
            <a:r>
              <a:rPr lang="en-US" sz="2400" dirty="0" err="1" smtClean="0"/>
              <a:t>d.h</a:t>
            </a:r>
            <a:r>
              <a:rPr lang="en-US" sz="2400" dirty="0" smtClean="0"/>
              <a:t>. translation)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530"/>
              </a:spcAft>
              <a:buNone/>
            </a:pPr>
            <a:r>
              <a:rPr lang="en-US" sz="1400" dirty="0" smtClean="0">
                <a:solidFill>
                  <a:srgbClr val="00B050"/>
                </a:solidFill>
              </a:rPr>
              <a:t>&lt;transform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translation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7030A0"/>
                </a:solidFill>
              </a:rPr>
              <a:t>"-2 0 0"</a:t>
            </a:r>
            <a:r>
              <a:rPr lang="en-US" sz="1400" dirty="0" smtClean="0">
                <a:solidFill>
                  <a:srgbClr val="00B050"/>
                </a:solidFill>
              </a:rPr>
              <a:t>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&lt;shape&gt;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  &lt;material </a:t>
            </a:r>
            <a:r>
              <a:rPr lang="en-US" sz="1400" dirty="0" err="1" smtClean="0">
                <a:solidFill>
                  <a:schemeClr val="tx2">
                    <a:lumMod val="50000"/>
                  </a:schemeClr>
                </a:solidFill>
              </a:rPr>
              <a:t>diffuseColor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7030A0"/>
                </a:solidFill>
              </a:rPr>
              <a:t>"red"</a:t>
            </a:r>
            <a:r>
              <a:rPr lang="en-US" sz="1400" dirty="0" smtClean="0"/>
              <a:t>&gt;&lt;/material&gt;  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&lt;/appearance&gt;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&lt;box&gt;&lt;/box&gt;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&lt;/shape&gt;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</a:t>
            </a:r>
            <a:r>
              <a:rPr lang="en-US" sz="1400" dirty="0" smtClean="0">
                <a:solidFill>
                  <a:srgbClr val="00B050"/>
                </a:solidFill>
              </a:rPr>
              <a:t>&lt;/transform&gt;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>
                <a:solidFill>
                  <a:srgbClr val="00B050"/>
                </a:solidFill>
              </a:rPr>
              <a:t>  &lt;transform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translation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7030A0"/>
                </a:solidFill>
              </a:rPr>
              <a:t>"2 0 0"</a:t>
            </a:r>
            <a:r>
              <a:rPr lang="en-US" sz="1400" dirty="0" smtClean="0">
                <a:solidFill>
                  <a:srgbClr val="00B050"/>
                </a:solidFill>
              </a:rPr>
              <a:t>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&lt;shape&gt;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  &lt;material </a:t>
            </a:r>
            <a:r>
              <a:rPr lang="en-US" sz="1400" dirty="0" err="1" smtClean="0">
                <a:solidFill>
                  <a:schemeClr val="tx2">
                    <a:lumMod val="50000"/>
                  </a:schemeClr>
                </a:solidFill>
              </a:rPr>
              <a:t>diffuseColor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7030A0"/>
                </a:solidFill>
              </a:rPr>
              <a:t>"blue"</a:t>
            </a:r>
            <a:r>
              <a:rPr lang="en-US" sz="1400" dirty="0" smtClean="0"/>
              <a:t>&gt;&lt;/material&gt;  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&lt;/appearance&gt;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&lt;sphere&gt;&lt;/sphere&gt;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&lt;/shape&gt;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</a:t>
            </a:r>
            <a:r>
              <a:rPr lang="en-US" sz="1400" dirty="0" smtClean="0">
                <a:solidFill>
                  <a:srgbClr val="00B050"/>
                </a:solidFill>
              </a:rPr>
              <a:t>&lt;/transform&gt;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36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r="45573" b="32509"/>
          <a:stretch>
            <a:fillRect/>
          </a:stretch>
        </p:blipFill>
        <p:spPr bwMode="auto">
          <a:xfrm>
            <a:off x="4878035" y="1653997"/>
            <a:ext cx="3794834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r>
              <a:rPr lang="en-US" dirty="0" smtClean="0"/>
              <a:t> in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Szene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Diesmal</a:t>
            </a:r>
            <a:r>
              <a:rPr lang="en-US" sz="2400" dirty="0" smtClean="0"/>
              <a:t> </a:t>
            </a:r>
            <a:r>
              <a:rPr lang="en-US" sz="2400" dirty="0" err="1" smtClean="0"/>
              <a:t>mit</a:t>
            </a:r>
            <a:r>
              <a:rPr lang="en-US" sz="2400" dirty="0" smtClean="0"/>
              <a:t> </a:t>
            </a:r>
            <a:r>
              <a:rPr lang="en-US" sz="2400" dirty="0" err="1" smtClean="0"/>
              <a:t>Verschiebungen</a:t>
            </a:r>
            <a:r>
              <a:rPr lang="en-US" sz="2400" dirty="0" smtClean="0"/>
              <a:t> (</a:t>
            </a:r>
            <a:r>
              <a:rPr lang="en-US" sz="2400" dirty="0" err="1" smtClean="0"/>
              <a:t>d.h</a:t>
            </a:r>
            <a:r>
              <a:rPr lang="en-US" sz="2400" dirty="0" smtClean="0"/>
              <a:t>. translation)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530"/>
              </a:spcAft>
              <a:buNone/>
            </a:pPr>
            <a:r>
              <a:rPr lang="en-US" sz="1400" dirty="0" smtClean="0">
                <a:solidFill>
                  <a:srgbClr val="00B050"/>
                </a:solidFill>
              </a:rPr>
              <a:t>&lt;transform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translation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7030A0"/>
                </a:solidFill>
              </a:rPr>
              <a:t>"-2 0 0"</a:t>
            </a:r>
            <a:r>
              <a:rPr lang="en-US" sz="1400" dirty="0" smtClean="0">
                <a:solidFill>
                  <a:srgbClr val="00B050"/>
                </a:solidFill>
              </a:rPr>
              <a:t>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&lt;shape&gt;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  &lt;material </a:t>
            </a:r>
            <a:r>
              <a:rPr lang="en-US" sz="1400" dirty="0" err="1" smtClean="0">
                <a:solidFill>
                  <a:schemeClr val="tx2">
                    <a:lumMod val="50000"/>
                  </a:schemeClr>
                </a:solidFill>
              </a:rPr>
              <a:t>diffuseColor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7030A0"/>
                </a:solidFill>
              </a:rPr>
              <a:t>"red"</a:t>
            </a:r>
            <a:r>
              <a:rPr lang="en-US" sz="1400" dirty="0" smtClean="0"/>
              <a:t>&gt;&lt;/material&gt;  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&lt;/appearance&gt;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&lt;box&gt;&lt;/box&gt;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&lt;/shape&gt;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</a:t>
            </a:r>
            <a:r>
              <a:rPr lang="en-US" sz="1400" dirty="0" smtClean="0">
                <a:solidFill>
                  <a:srgbClr val="00B050"/>
                </a:solidFill>
              </a:rPr>
              <a:t>&lt;/transform&gt;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>
                <a:solidFill>
                  <a:srgbClr val="00B050"/>
                </a:solidFill>
              </a:rPr>
              <a:t>  &lt;transform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translation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7030A0"/>
                </a:solidFill>
              </a:rPr>
              <a:t>"2 0 0"</a:t>
            </a:r>
            <a:r>
              <a:rPr lang="en-US" sz="1400" dirty="0" smtClean="0">
                <a:solidFill>
                  <a:srgbClr val="00B050"/>
                </a:solidFill>
              </a:rPr>
              <a:t>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&lt;shape&gt;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  &lt;material </a:t>
            </a:r>
            <a:r>
              <a:rPr lang="en-US" sz="1400" dirty="0" err="1" smtClean="0">
                <a:solidFill>
                  <a:schemeClr val="tx2">
                    <a:lumMod val="50000"/>
                  </a:schemeClr>
                </a:solidFill>
              </a:rPr>
              <a:t>diffuseColor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7030A0"/>
                </a:solidFill>
              </a:rPr>
              <a:t>"blue"</a:t>
            </a:r>
            <a:r>
              <a:rPr lang="en-US" sz="1400" dirty="0" smtClean="0"/>
              <a:t>&gt;&lt;/material&gt;  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&lt;/appearance&gt;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  &lt;sphere&gt;&lt;/sphere&gt;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  &lt;/shape&gt;</a:t>
            </a:r>
          </a:p>
          <a:p>
            <a:pPr>
              <a:spcAft>
                <a:spcPts val="530"/>
              </a:spcAft>
              <a:buNone/>
            </a:pPr>
            <a:r>
              <a:rPr lang="en-US" sz="1400" dirty="0" smtClean="0"/>
              <a:t>  </a:t>
            </a:r>
            <a:r>
              <a:rPr lang="en-US" sz="1400" dirty="0" smtClean="0">
                <a:solidFill>
                  <a:srgbClr val="00B050"/>
                </a:solidFill>
              </a:rPr>
              <a:t>&lt;/transform&gt;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37</a:t>
            </a:fld>
            <a:endParaRPr lang="de-DE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1878892" y="3184172"/>
            <a:ext cx="3550006" cy="36724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429755" y="4041070"/>
            <a:ext cx="4223283" cy="1346555"/>
          </a:xfrm>
          <a:prstGeom prst="straightConnector1">
            <a:avLst/>
          </a:prstGeom>
          <a:ln w="28575">
            <a:solidFill>
              <a:srgbClr val="00206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18"/>
          <p:cNvGrpSpPr/>
          <p:nvPr/>
        </p:nvGrpSpPr>
        <p:grpSpPr>
          <a:xfrm>
            <a:off x="5122864" y="2755723"/>
            <a:ext cx="2448280" cy="1958624"/>
            <a:chOff x="5000449" y="2633309"/>
            <a:chExt cx="2570694" cy="2142245"/>
          </a:xfrm>
        </p:grpSpPr>
        <p:cxnSp>
          <p:nvCxnSpPr>
            <p:cNvPr id="20" name="Gerade Verbindung mit Pfeil 19"/>
            <p:cNvCxnSpPr/>
            <p:nvPr/>
          </p:nvCxnSpPr>
          <p:spPr>
            <a:xfrm rot="5400000" flipH="1" flipV="1">
              <a:off x="5188552" y="3732646"/>
              <a:ext cx="1956534" cy="686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>
              <a:off x="5000449" y="3673828"/>
              <a:ext cx="2509487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7258237" y="36126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864218" y="263330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y</a:t>
              </a:r>
              <a:endParaRPr lang="en-US" b="1" dirty="0"/>
            </a:p>
          </p:txBody>
        </p:sp>
        <p:cxnSp>
          <p:nvCxnSpPr>
            <p:cNvPr id="24" name="Gerade Verbindung 23"/>
            <p:cNvCxnSpPr/>
            <p:nvPr/>
          </p:nvCxnSpPr>
          <p:spPr>
            <a:xfrm rot="5400000" flipH="1" flipV="1">
              <a:off x="6408210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 rot="5400000" flipH="1" flipV="1">
              <a:off x="6714245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 rot="5400000" flipH="1" flipV="1">
              <a:off x="7020280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/>
          </p:nvCxnSpPr>
          <p:spPr>
            <a:xfrm flipH="1" flipV="1">
              <a:off x="6040968" y="3365703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/>
          </p:nvCxnSpPr>
          <p:spPr>
            <a:xfrm flipH="1" flipV="1">
              <a:off x="6040968" y="3059668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flipH="1" flipV="1">
              <a:off x="6040968" y="3977773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flipH="1" flipV="1">
              <a:off x="6040968" y="4283808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/>
          </p:nvCxnSpPr>
          <p:spPr>
            <a:xfrm rot="5400000" flipH="1" flipV="1">
              <a:off x="5796140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/>
          </p:nvCxnSpPr>
          <p:spPr>
            <a:xfrm rot="5400000" flipH="1" flipV="1">
              <a:off x="5490105" y="3732945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/>
            <p:cNvSpPr txBox="1"/>
            <p:nvPr/>
          </p:nvSpPr>
          <p:spPr>
            <a:xfrm>
              <a:off x="6322205" y="3761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5832549" y="324328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6965944" y="3761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</a:t>
              </a:r>
              <a:endParaRPr lang="en-US" sz="1200" dirty="0"/>
            </a:p>
          </p:txBody>
        </p:sp>
        <p:cxnSp>
          <p:nvCxnSpPr>
            <p:cNvPr id="36" name="Gerade Verbindung mit Pfeil 35"/>
            <p:cNvCxnSpPr/>
            <p:nvPr/>
          </p:nvCxnSpPr>
          <p:spPr>
            <a:xfrm rot="5400000">
              <a:off x="5278271" y="3523201"/>
              <a:ext cx="1103819" cy="10336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/>
            <p:cNvSpPr txBox="1"/>
            <p:nvPr/>
          </p:nvSpPr>
          <p:spPr>
            <a:xfrm>
              <a:off x="5313355" y="44062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z</a:t>
              </a:r>
              <a:endParaRPr lang="en-US" b="1" dirty="0"/>
            </a:p>
          </p:txBody>
        </p:sp>
        <p:cxnSp>
          <p:nvCxnSpPr>
            <p:cNvPr id="38" name="Gerade Verbindung 37"/>
            <p:cNvCxnSpPr/>
            <p:nvPr/>
          </p:nvCxnSpPr>
          <p:spPr>
            <a:xfrm rot="5400000" flipH="1" flipV="1">
              <a:off x="5918554" y="3916566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/>
            <p:nvPr/>
          </p:nvCxnSpPr>
          <p:spPr>
            <a:xfrm rot="5400000" flipH="1" flipV="1">
              <a:off x="5734933" y="4100187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/>
            <p:cNvCxnSpPr/>
            <p:nvPr/>
          </p:nvCxnSpPr>
          <p:spPr>
            <a:xfrm rot="5400000" flipH="1" flipV="1">
              <a:off x="5551312" y="4283808"/>
              <a:ext cx="122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/>
            <p:cNvSpPr txBox="1"/>
            <p:nvPr/>
          </p:nvSpPr>
          <p:spPr>
            <a:xfrm>
              <a:off x="5832549" y="391656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Eigene</a:t>
            </a:r>
            <a:r>
              <a:rPr lang="en-US" dirty="0" smtClean="0"/>
              <a:t> Geometrien </a:t>
            </a:r>
            <a:r>
              <a:rPr lang="en-US" dirty="0" err="1" smtClean="0"/>
              <a:t>gestalten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Bsp</a:t>
            </a:r>
            <a:r>
              <a:rPr lang="en-US" sz="2400" dirty="0" smtClean="0"/>
              <a:t>.: </a:t>
            </a:r>
            <a:r>
              <a:rPr lang="en-US" sz="2400" dirty="0" err="1" smtClean="0"/>
              <a:t>ein</a:t>
            </a:r>
            <a:r>
              <a:rPr lang="en-US" sz="2400" dirty="0" smtClean="0"/>
              <a:t> </a:t>
            </a:r>
            <a:r>
              <a:rPr lang="en-US" sz="2400" dirty="0" err="1" smtClean="0"/>
              <a:t>einfaches</a:t>
            </a:r>
            <a:r>
              <a:rPr lang="en-US" sz="2400" dirty="0" smtClean="0"/>
              <a:t> </a:t>
            </a:r>
            <a:r>
              <a:rPr lang="en-US" sz="2400" dirty="0" err="1" smtClean="0"/>
              <a:t>Rechteck</a:t>
            </a:r>
            <a:r>
              <a:rPr lang="en-US" sz="2400" dirty="0" smtClean="0"/>
              <a:t> </a:t>
            </a:r>
            <a:r>
              <a:rPr lang="en-US" sz="2400" dirty="0" err="1" smtClean="0"/>
              <a:t>mit</a:t>
            </a:r>
            <a:r>
              <a:rPr lang="en-US" sz="2400" dirty="0" smtClean="0"/>
              <a:t> &lt;</a:t>
            </a:r>
            <a:r>
              <a:rPr lang="en-US" sz="2400" dirty="0" err="1" smtClean="0"/>
              <a:t>indexedFaceSet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530"/>
              </a:spcAft>
              <a:buNone/>
            </a:pPr>
            <a:r>
              <a:rPr lang="en-US" dirty="0" smtClean="0"/>
              <a:t>&lt;scene&gt;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&lt;shape&gt;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    &lt;appearance&gt;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        &lt;material </a:t>
            </a:r>
            <a:r>
              <a:rPr lang="en-US" dirty="0" err="1" smtClean="0"/>
              <a:t>diffuseColor</a:t>
            </a:r>
            <a:r>
              <a:rPr lang="en-US" dirty="0" smtClean="0"/>
              <a:t>="salmon"&gt;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        &lt;/material&gt;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    &lt;/appearance&gt;</a:t>
            </a:r>
          </a:p>
          <a:p>
            <a:pPr>
              <a:spcAft>
                <a:spcPts val="530"/>
              </a:spcAft>
              <a:buNone/>
            </a:pPr>
            <a:r>
              <a:rPr lang="en-US" b="1" dirty="0" smtClean="0"/>
              <a:t>        &lt;</a:t>
            </a:r>
            <a:r>
              <a:rPr lang="en-US" b="1" dirty="0" err="1" smtClean="0">
                <a:solidFill>
                  <a:srgbClr val="00B050"/>
                </a:solidFill>
              </a:rPr>
              <a:t>indexedFaceSet</a:t>
            </a:r>
            <a:r>
              <a:rPr lang="en-US" b="1" dirty="0" smtClean="0"/>
              <a:t> </a:t>
            </a:r>
            <a:r>
              <a:rPr lang="en-US" b="1" dirty="0" err="1" smtClean="0"/>
              <a:t>coordIndex</a:t>
            </a:r>
            <a:r>
              <a:rPr lang="en-US" b="1" dirty="0" smtClean="0"/>
              <a:t>="0 1 2 3 -1"&gt;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        &lt;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coordinate</a:t>
            </a:r>
            <a:r>
              <a:rPr lang="en-US" dirty="0" smtClean="0"/>
              <a:t> point="2 2 0, 7 2 0, 7 5 0, 2 5 0"&gt;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        &lt;/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coordinate</a:t>
            </a:r>
            <a:r>
              <a:rPr lang="en-US" dirty="0" smtClean="0"/>
              <a:t>&gt;</a:t>
            </a:r>
          </a:p>
          <a:p>
            <a:pPr>
              <a:spcAft>
                <a:spcPts val="530"/>
              </a:spcAft>
              <a:buNone/>
            </a:pPr>
            <a:r>
              <a:rPr lang="en-US" b="1" dirty="0" smtClean="0"/>
              <a:t>        &lt;/</a:t>
            </a:r>
            <a:r>
              <a:rPr lang="en-US" b="1" dirty="0" err="1" smtClean="0">
                <a:solidFill>
                  <a:srgbClr val="00B050"/>
                </a:solidFill>
              </a:rPr>
              <a:t>indexedFaceSet</a:t>
            </a:r>
            <a:r>
              <a:rPr lang="en-US" b="1" dirty="0" smtClean="0"/>
              <a:t>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&lt;/shape&gt;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&lt;viewpoint position="0 0 15"&gt;&lt;/viewpoint&gt;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&lt;/scene&gt;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r="59619" b="32509"/>
          <a:stretch>
            <a:fillRect/>
          </a:stretch>
        </p:blipFill>
        <p:spPr bwMode="auto">
          <a:xfrm>
            <a:off x="5918554" y="1653997"/>
            <a:ext cx="2815522" cy="43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 l="1284" t="16050" r="60626" b="51973"/>
          <a:stretch>
            <a:fillRect/>
          </a:stretch>
        </p:blipFill>
        <p:spPr bwMode="auto">
          <a:xfrm>
            <a:off x="3409067" y="1776411"/>
            <a:ext cx="5447423" cy="422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Eigene</a:t>
            </a:r>
            <a:r>
              <a:rPr lang="en-US" dirty="0" smtClean="0"/>
              <a:t> Geometrien </a:t>
            </a:r>
            <a:r>
              <a:rPr lang="en-US" dirty="0" err="1" smtClean="0"/>
              <a:t>gestalten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Bsp</a:t>
            </a:r>
            <a:r>
              <a:rPr lang="en-US" sz="2400" dirty="0" smtClean="0"/>
              <a:t>.: </a:t>
            </a:r>
            <a:r>
              <a:rPr lang="en-US" sz="2400" dirty="0" err="1" smtClean="0"/>
              <a:t>ein</a:t>
            </a:r>
            <a:r>
              <a:rPr lang="en-US" sz="2400" dirty="0" smtClean="0"/>
              <a:t> </a:t>
            </a:r>
            <a:r>
              <a:rPr lang="en-US" sz="2400" dirty="0" err="1" smtClean="0"/>
              <a:t>einfaches</a:t>
            </a:r>
            <a:r>
              <a:rPr lang="en-US" sz="2400" dirty="0" smtClean="0"/>
              <a:t> </a:t>
            </a:r>
            <a:r>
              <a:rPr lang="en-US" sz="2400" dirty="0" err="1" smtClean="0"/>
              <a:t>Rechteck</a:t>
            </a:r>
            <a:r>
              <a:rPr lang="en-US" sz="2400" dirty="0" smtClean="0"/>
              <a:t> </a:t>
            </a:r>
            <a:r>
              <a:rPr lang="en-US" sz="2400" dirty="0" err="1" smtClean="0"/>
              <a:t>mit</a:t>
            </a:r>
            <a:r>
              <a:rPr lang="en-US" sz="2400" dirty="0" smtClean="0"/>
              <a:t> &lt;</a:t>
            </a:r>
            <a:r>
              <a:rPr lang="en-US" sz="2400" dirty="0" err="1" smtClean="0"/>
              <a:t>indexedFaceSet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374" y="1600200"/>
            <a:ext cx="2948693" cy="4416425"/>
          </a:xfrm>
        </p:spPr>
        <p:txBody>
          <a:bodyPr/>
          <a:lstStyle/>
          <a:p>
            <a:pPr>
              <a:spcAft>
                <a:spcPts val="530"/>
              </a:spcAft>
              <a:buNone/>
            </a:pPr>
            <a:r>
              <a:rPr lang="en-US" dirty="0" smtClean="0"/>
              <a:t> </a:t>
            </a:r>
            <a:r>
              <a:rPr lang="en-US" b="1" dirty="0" smtClean="0"/>
              <a:t>&lt;</a:t>
            </a:r>
            <a:r>
              <a:rPr lang="en-US" b="1" dirty="0" err="1" smtClean="0"/>
              <a:t>indexedFaceSet</a:t>
            </a:r>
            <a:r>
              <a:rPr lang="en-US" b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coordIndex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7030A0"/>
                </a:solidFill>
              </a:rPr>
              <a:t>"0 1 2 3 -1"</a:t>
            </a:r>
            <a:r>
              <a:rPr lang="en-US" b="1" dirty="0" smtClean="0"/>
              <a:t>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00B050"/>
                </a:solidFill>
              </a:rPr>
              <a:t>&lt;coordinate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point</a:t>
            </a:r>
            <a:r>
              <a:rPr lang="en-US" dirty="0" smtClean="0"/>
              <a:t>=</a:t>
            </a:r>
            <a:br>
              <a:rPr lang="en-US" dirty="0" smtClean="0"/>
            </a:br>
            <a:r>
              <a:rPr lang="en-US" dirty="0" smtClean="0">
                <a:solidFill>
                  <a:srgbClr val="7030A0"/>
                </a:solidFill>
              </a:rPr>
              <a:t>"2 2 0, 7 2 0, 7 5 0, 2 5 0"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>&lt;/coordinate&gt;</a:t>
            </a:r>
          </a:p>
          <a:p>
            <a:pPr>
              <a:spcAft>
                <a:spcPts val="530"/>
              </a:spcAft>
              <a:buNone/>
            </a:pPr>
            <a:r>
              <a:rPr lang="en-US" b="1" dirty="0" smtClean="0"/>
              <a:t>&lt;/</a:t>
            </a:r>
            <a:r>
              <a:rPr lang="en-US" b="1" dirty="0" err="1" smtClean="0"/>
              <a:t>indexedFaceSet</a:t>
            </a:r>
            <a:r>
              <a:rPr lang="en-US" b="1" dirty="0" smtClean="0"/>
              <a:t>&gt;</a:t>
            </a:r>
          </a:p>
          <a:p>
            <a:pPr>
              <a:spcAft>
                <a:spcPts val="530"/>
              </a:spcAft>
              <a:buNone/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err="1" smtClean="0"/>
              <a:t>Wichtigste</a:t>
            </a:r>
            <a:r>
              <a:rPr lang="en-US" dirty="0" smtClean="0"/>
              <a:t> </a:t>
            </a:r>
            <a:r>
              <a:rPr lang="en-US" dirty="0" err="1" smtClean="0"/>
              <a:t>Bausteine</a:t>
            </a:r>
            <a:endParaRPr lang="en-US" dirty="0" smtClean="0"/>
          </a:p>
          <a:p>
            <a:pPr lvl="1">
              <a:spcAft>
                <a:spcPts val="600"/>
              </a:spcAft>
            </a:pPr>
            <a:r>
              <a:rPr lang="en-US" dirty="0" smtClean="0"/>
              <a:t>Die </a:t>
            </a:r>
            <a:r>
              <a:rPr lang="en-US" dirty="0" err="1" smtClean="0"/>
              <a:t>Eckpunkte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Polygons (</a:t>
            </a:r>
            <a:r>
              <a:rPr lang="en-US" dirty="0" err="1" smtClean="0"/>
              <a:t>hier</a:t>
            </a:r>
            <a:r>
              <a:rPr lang="en-US" dirty="0" smtClean="0"/>
              <a:t> “face”), </a:t>
            </a:r>
            <a:r>
              <a:rPr lang="en-US" dirty="0" err="1" smtClean="0"/>
              <a:t>geg</a:t>
            </a:r>
            <a:r>
              <a:rPr lang="en-US" dirty="0" smtClean="0"/>
              <a:t>.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&lt;coordinate&gt;</a:t>
            </a:r>
          </a:p>
          <a:p>
            <a:pPr lvl="1">
              <a:spcAft>
                <a:spcPts val="600"/>
              </a:spcAft>
            </a:pPr>
            <a:r>
              <a:rPr lang="en-US" dirty="0" err="1" smtClean="0"/>
              <a:t>Der</a:t>
            </a:r>
            <a:r>
              <a:rPr lang="en-US" dirty="0" smtClean="0"/>
              <a:t> Index auf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solchen</a:t>
            </a:r>
            <a:r>
              <a:rPr lang="en-US" dirty="0" smtClean="0"/>
              <a:t> </a:t>
            </a:r>
            <a:r>
              <a:rPr lang="en-US" dirty="0" err="1" smtClean="0"/>
              <a:t>Eckpunkt</a:t>
            </a:r>
            <a:r>
              <a:rPr lang="en-US" dirty="0" smtClean="0"/>
              <a:t>, </a:t>
            </a:r>
            <a:r>
              <a:rPr lang="en-US" dirty="0" err="1" smtClean="0"/>
              <a:t>geg</a:t>
            </a:r>
            <a:r>
              <a:rPr lang="en-US" dirty="0" smtClean="0"/>
              <a:t>.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coordIndex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39</a:t>
            </a:fld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 rot="5400000" flipH="1" flipV="1">
            <a:off x="4600215" y="3455126"/>
            <a:ext cx="2997053" cy="68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5177199" y="3916566"/>
            <a:ext cx="3495670" cy="20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8305627" y="39165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5796140" y="1896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</a:t>
            </a:r>
            <a:endParaRPr lang="en-US" b="1" dirty="0"/>
          </a:p>
        </p:txBody>
      </p:sp>
      <p:sp>
        <p:nvSpPr>
          <p:cNvPr id="11" name="Rechteck 10"/>
          <p:cNvSpPr/>
          <p:nvPr/>
        </p:nvSpPr>
        <p:spPr>
          <a:xfrm>
            <a:off x="6707374" y="2386391"/>
            <a:ext cx="1530175" cy="9181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11"/>
          <p:cNvCxnSpPr/>
          <p:nvPr/>
        </p:nvCxnSpPr>
        <p:spPr>
          <a:xfrm rot="5400000" flipH="1" flipV="1">
            <a:off x="634013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 rot="5400000" flipH="1" flipV="1">
            <a:off x="664616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rot="5400000" flipH="1" flipV="1">
            <a:off x="695220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rot="5400000" flipH="1" flipV="1">
            <a:off x="725823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rot="5400000" flipH="1" flipV="1">
            <a:off x="756427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rot="5400000" flipH="1" flipV="1">
            <a:off x="787030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 rot="5400000" flipH="1" flipV="1">
            <a:off x="817634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H="1" flipV="1">
            <a:off x="5972890" y="361053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5972890" y="330449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 flipH="1" flipV="1">
            <a:off x="5972890" y="299846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H="1" flipV="1">
            <a:off x="5972890" y="269242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H="1" flipV="1">
            <a:off x="5972890" y="238639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 flipH="1" flipV="1">
            <a:off x="5972890" y="422260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H="1" flipV="1">
            <a:off x="5972890" y="452863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rot="5400000" flipH="1" flipV="1">
            <a:off x="572806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rot="5400000" flipH="1" flipV="1">
            <a:off x="542202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254127" y="400680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0" name="Textfeld 29"/>
          <p:cNvSpPr txBox="1"/>
          <p:nvPr/>
        </p:nvSpPr>
        <p:spPr>
          <a:xfrm>
            <a:off x="5764471" y="3488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1" name="Textfeld 30"/>
          <p:cNvSpPr txBox="1"/>
          <p:nvPr/>
        </p:nvSpPr>
        <p:spPr>
          <a:xfrm>
            <a:off x="7503065" y="400680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2" name="Textfeld 31"/>
          <p:cNvSpPr txBox="1"/>
          <p:nvPr/>
        </p:nvSpPr>
        <p:spPr>
          <a:xfrm>
            <a:off x="5764471" y="226397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3" name="Textfeld 32"/>
          <p:cNvSpPr txBox="1"/>
          <p:nvPr/>
        </p:nvSpPr>
        <p:spPr>
          <a:xfrm>
            <a:off x="6462546" y="330449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(2, 2, 0)</a:t>
            </a:r>
            <a:endParaRPr lang="en-US" sz="1200" dirty="0"/>
          </a:p>
        </p:txBody>
      </p:sp>
      <p:sp>
        <p:nvSpPr>
          <p:cNvPr id="34" name="Textfeld 33"/>
          <p:cNvSpPr txBox="1"/>
          <p:nvPr/>
        </p:nvSpPr>
        <p:spPr>
          <a:xfrm>
            <a:off x="7999845" y="330449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(7, 2, 0)</a:t>
            </a:r>
            <a:endParaRPr lang="en-US" sz="1200" dirty="0"/>
          </a:p>
        </p:txBody>
      </p:sp>
      <p:sp>
        <p:nvSpPr>
          <p:cNvPr id="35" name="Textfeld 34"/>
          <p:cNvSpPr txBox="1"/>
          <p:nvPr/>
        </p:nvSpPr>
        <p:spPr>
          <a:xfrm>
            <a:off x="6462546" y="208035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(2, 5, 0)</a:t>
            </a:r>
            <a:endParaRPr lang="en-US" sz="1200" dirty="0"/>
          </a:p>
        </p:txBody>
      </p:sp>
      <p:sp>
        <p:nvSpPr>
          <p:cNvPr id="36" name="Textfeld 35"/>
          <p:cNvSpPr txBox="1"/>
          <p:nvPr/>
        </p:nvSpPr>
        <p:spPr>
          <a:xfrm>
            <a:off x="7992721" y="208035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(7, 5, 0)</a:t>
            </a:r>
            <a:endParaRPr lang="en-US" sz="1200" dirty="0"/>
          </a:p>
        </p:txBody>
      </p:sp>
      <p:cxnSp>
        <p:nvCxnSpPr>
          <p:cNvPr id="37" name="Gerade Verbindung mit Pfeil 36"/>
          <p:cNvCxnSpPr/>
          <p:nvPr/>
        </p:nvCxnSpPr>
        <p:spPr>
          <a:xfrm rot="5400000">
            <a:off x="5024183" y="3763549"/>
            <a:ext cx="1285347" cy="12241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5054785" y="48958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</a:t>
            </a:r>
            <a:endParaRPr lang="en-US" b="1" dirty="0"/>
          </a:p>
        </p:txBody>
      </p:sp>
      <p:cxnSp>
        <p:nvCxnSpPr>
          <p:cNvPr id="39" name="Gerade Verbindung 38"/>
          <p:cNvCxnSpPr/>
          <p:nvPr/>
        </p:nvCxnSpPr>
        <p:spPr>
          <a:xfrm rot="5400000" flipH="1" flipV="1">
            <a:off x="5850476" y="4161394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 rot="5400000" flipH="1" flipV="1">
            <a:off x="5666855" y="434501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 rot="5400000" flipH="1" flipV="1">
            <a:off x="5483234" y="452863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rot="5400000" flipH="1" flipV="1">
            <a:off x="5299613" y="471225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/>
          <p:cNvSpPr txBox="1"/>
          <p:nvPr/>
        </p:nvSpPr>
        <p:spPr>
          <a:xfrm>
            <a:off x="5764471" y="416139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X3DOM: (</a:t>
            </a:r>
            <a:r>
              <a:rPr lang="en-US" dirty="0" err="1" smtClean="0"/>
              <a:t>Deklaratives</a:t>
            </a:r>
            <a:r>
              <a:rPr lang="en-US" dirty="0" smtClean="0"/>
              <a:t>) 3D in HTML5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600201"/>
            <a:ext cx="8212494" cy="1706386"/>
          </a:xfrm>
        </p:spPr>
        <p:txBody>
          <a:bodyPr/>
          <a:lstStyle/>
          <a:p>
            <a:r>
              <a:rPr lang="en-US" sz="1800" dirty="0" smtClean="0"/>
              <a:t>HTML </a:t>
            </a:r>
            <a:r>
              <a:rPr lang="en-US" sz="1800" dirty="0" err="1" smtClean="0"/>
              <a:t>erlaubt</a:t>
            </a:r>
            <a:r>
              <a:rPr lang="en-US" sz="1800" dirty="0" smtClean="0"/>
              <a:t> </a:t>
            </a:r>
            <a:r>
              <a:rPr lang="en-US" sz="1800" dirty="0" err="1" smtClean="0"/>
              <a:t>deklarative</a:t>
            </a:r>
            <a:r>
              <a:rPr lang="en-US" sz="1800" dirty="0" smtClean="0"/>
              <a:t> </a:t>
            </a:r>
            <a:r>
              <a:rPr lang="en-US" sz="1800" dirty="0" err="1" smtClean="0"/>
              <a:t>Beschreibung</a:t>
            </a:r>
            <a:r>
              <a:rPr lang="en-US" sz="1800" dirty="0" smtClean="0"/>
              <a:t> von </a:t>
            </a:r>
            <a:r>
              <a:rPr lang="en-US" sz="1800" dirty="0" err="1" smtClean="0"/>
              <a:t>Inhalten</a:t>
            </a:r>
            <a:r>
              <a:rPr lang="en-US" sz="1800" dirty="0" smtClean="0"/>
              <a:t> </a:t>
            </a:r>
            <a:r>
              <a:rPr lang="en-US" sz="1800" dirty="0" err="1" smtClean="0"/>
              <a:t>ohne</a:t>
            </a:r>
            <a:r>
              <a:rPr lang="en-US" sz="1800" dirty="0" smtClean="0"/>
              <a:t> </a:t>
            </a:r>
            <a:r>
              <a:rPr lang="en-US" sz="1800" dirty="0" err="1" smtClean="0"/>
              <a:t>Programmierung</a:t>
            </a:r>
            <a:r>
              <a:rPr lang="en-US" sz="1800" dirty="0" smtClean="0"/>
              <a:t> – </a:t>
            </a:r>
            <a:r>
              <a:rPr lang="en-US" sz="1800" dirty="0" err="1" smtClean="0"/>
              <a:t>bisher</a:t>
            </a:r>
            <a:r>
              <a:rPr lang="en-US" sz="1800" dirty="0" smtClean="0"/>
              <a:t> </a:t>
            </a:r>
            <a:r>
              <a:rPr lang="en-US" sz="1800" dirty="0" err="1" smtClean="0"/>
              <a:t>allerdings</a:t>
            </a:r>
            <a:r>
              <a:rPr lang="en-US" sz="1800" dirty="0" smtClean="0"/>
              <a:t> </a:t>
            </a:r>
            <a:r>
              <a:rPr lang="en-US" sz="1800" dirty="0" err="1" smtClean="0"/>
              <a:t>nur</a:t>
            </a:r>
            <a:r>
              <a:rPr lang="en-US" sz="1800" dirty="0" smtClean="0"/>
              <a:t> </a:t>
            </a:r>
            <a:r>
              <a:rPr lang="en-US" sz="1800" dirty="0" err="1" smtClean="0"/>
              <a:t>für</a:t>
            </a:r>
            <a:r>
              <a:rPr lang="en-US" sz="1800" dirty="0" smtClean="0"/>
              <a:t> Text und 2D-Multimedia</a:t>
            </a:r>
          </a:p>
          <a:p>
            <a:pPr lvl="1"/>
            <a:r>
              <a:rPr lang="en-US" sz="1800" dirty="0" err="1" smtClean="0"/>
              <a:t>Webtechniken</a:t>
            </a:r>
            <a:r>
              <a:rPr lang="en-US" sz="1800" dirty="0" smtClean="0"/>
              <a:t> </a:t>
            </a:r>
            <a:r>
              <a:rPr lang="en-US" sz="1800" dirty="0" err="1" smtClean="0"/>
              <a:t>sind</a:t>
            </a:r>
            <a:r>
              <a:rPr lang="en-US" sz="1800" dirty="0" smtClean="0"/>
              <a:t> </a:t>
            </a:r>
            <a:r>
              <a:rPr lang="en-US" sz="1800" dirty="0" err="1" smtClean="0"/>
              <a:t>einfach</a:t>
            </a:r>
            <a:r>
              <a:rPr lang="en-US" sz="1800" dirty="0" smtClean="0"/>
              <a:t> </a:t>
            </a:r>
            <a:r>
              <a:rPr lang="en-US" sz="1800" dirty="0" err="1" smtClean="0"/>
              <a:t>zu</a:t>
            </a:r>
            <a:r>
              <a:rPr lang="en-US" sz="1800" dirty="0" smtClean="0"/>
              <a:t> </a:t>
            </a:r>
            <a:r>
              <a:rPr lang="en-US" sz="1800" dirty="0" err="1" smtClean="0"/>
              <a:t>lernen</a:t>
            </a:r>
            <a:r>
              <a:rPr lang="en-US" sz="1800" dirty="0" smtClean="0"/>
              <a:t>, gut </a:t>
            </a:r>
            <a:r>
              <a:rPr lang="en-US" sz="1800" dirty="0" err="1" smtClean="0"/>
              <a:t>dokumentiert</a:t>
            </a:r>
            <a:r>
              <a:rPr lang="en-US" sz="1800" dirty="0" smtClean="0"/>
              <a:t>, </a:t>
            </a:r>
            <a:r>
              <a:rPr lang="en-US" sz="1800" dirty="0" err="1" smtClean="0"/>
              <a:t>weit</a:t>
            </a:r>
            <a:r>
              <a:rPr lang="en-US" sz="1800" dirty="0" smtClean="0"/>
              <a:t> </a:t>
            </a:r>
            <a:r>
              <a:rPr lang="en-US" sz="1800" dirty="0" err="1" smtClean="0"/>
              <a:t>verbreitet</a:t>
            </a:r>
            <a:r>
              <a:rPr lang="en-US" sz="1800" dirty="0" smtClean="0"/>
              <a:t> </a:t>
            </a:r>
            <a:r>
              <a:rPr lang="en-US" sz="1800" dirty="0" err="1" smtClean="0"/>
              <a:t>usw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Das X3DOM-System </a:t>
            </a:r>
            <a:r>
              <a:rPr lang="en-US" sz="1800" dirty="0" err="1" smtClean="0"/>
              <a:t>erweitert</a:t>
            </a:r>
            <a:r>
              <a:rPr lang="en-US" sz="1800" dirty="0" smtClean="0"/>
              <a:t> </a:t>
            </a:r>
            <a:r>
              <a:rPr lang="en-US" sz="1800" dirty="0" err="1" smtClean="0"/>
              <a:t>diese</a:t>
            </a:r>
            <a:r>
              <a:rPr lang="en-US" sz="1800" dirty="0" smtClean="0"/>
              <a:t> </a:t>
            </a:r>
            <a:r>
              <a:rPr lang="en-US" sz="1800" dirty="0" err="1" smtClean="0"/>
              <a:t>Techniken</a:t>
            </a:r>
            <a:r>
              <a:rPr lang="en-US" sz="1800" dirty="0" smtClean="0"/>
              <a:t> </a:t>
            </a:r>
            <a:r>
              <a:rPr lang="en-US" sz="1800" dirty="0" err="1" smtClean="0"/>
              <a:t>noch</a:t>
            </a:r>
            <a:r>
              <a:rPr lang="en-US" sz="1800" dirty="0" smtClean="0"/>
              <a:t> um 3D-Elemente</a:t>
            </a:r>
          </a:p>
          <a:p>
            <a:pPr lvl="1"/>
            <a:r>
              <a:rPr lang="en-US" sz="1800" dirty="0" err="1" smtClean="0"/>
              <a:t>Erlaubt</a:t>
            </a:r>
            <a:r>
              <a:rPr lang="en-US" sz="1800" dirty="0" smtClean="0"/>
              <a:t> die </a:t>
            </a:r>
            <a:r>
              <a:rPr lang="en-US" sz="1800" dirty="0" err="1" smtClean="0"/>
              <a:t>nahtlose</a:t>
            </a:r>
            <a:r>
              <a:rPr lang="en-US" sz="1800" dirty="0" smtClean="0"/>
              <a:t> Integration von 3D-Inhalten in HTML-</a:t>
            </a:r>
            <a:r>
              <a:rPr lang="en-US" sz="1800" dirty="0" err="1" smtClean="0"/>
              <a:t>Seiten</a:t>
            </a:r>
            <a:endParaRPr lang="en-US" sz="1800" dirty="0" smtClean="0"/>
          </a:p>
          <a:p>
            <a:pPr>
              <a:buNone/>
            </a:pPr>
            <a:endParaRPr lang="en-US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42C-356F-43D3-B06E-C0A764747627}" type="slidenum">
              <a:rPr lang="de-DE" smtClean="0"/>
              <a:pPr/>
              <a:t>4</a:t>
            </a:fld>
            <a:endParaRPr lang="de-DE"/>
          </a:p>
        </p:txBody>
      </p:sp>
      <p:grpSp>
        <p:nvGrpSpPr>
          <p:cNvPr id="19" name="Gruppieren 18"/>
          <p:cNvGrpSpPr/>
          <p:nvPr/>
        </p:nvGrpSpPr>
        <p:grpSpPr>
          <a:xfrm>
            <a:off x="1457993" y="3306586"/>
            <a:ext cx="6357978" cy="3121557"/>
            <a:chOff x="2468490" y="3245379"/>
            <a:chExt cx="6357978" cy="312155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2468490" y="3427499"/>
              <a:ext cx="2988428" cy="2610385"/>
              <a:chOff x="2468490" y="3427498"/>
              <a:chExt cx="2988428" cy="2610385"/>
            </a:xfrm>
          </p:grpSpPr>
          <p:sp>
            <p:nvSpPr>
              <p:cNvPr id="11" name="Rechteck 10"/>
              <p:cNvSpPr/>
              <p:nvPr/>
            </p:nvSpPr>
            <p:spPr>
              <a:xfrm>
                <a:off x="2468490" y="3427498"/>
                <a:ext cx="2988428" cy="2610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ontent Placeholder 3"/>
              <p:cNvSpPr txBox="1">
                <a:spLocks/>
              </p:cNvSpPr>
              <p:nvPr/>
            </p:nvSpPr>
            <p:spPr bwMode="auto">
              <a:xfrm>
                <a:off x="2674583" y="3612621"/>
                <a:ext cx="2745602" cy="23675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&lt;html&gt;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&lt;body&gt;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    &lt;h1&gt;Hello X3DOM World&lt;/h1&gt;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    </a:t>
                </a: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&lt;x3d&gt;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        &lt;scene&gt;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            &lt;shape&gt;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                &lt;box&gt;&lt;/box&gt;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            &lt;/shape&gt;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        &lt;/scene&gt;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    &lt;/x3d&gt;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    &lt;/body&gt;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chemeClr val="tx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Frutiger LT Com 45 Light"/>
                    <a:ea typeface="+mn-ea"/>
                    <a:cs typeface="+mn-cs"/>
                  </a:rPr>
                  <a:t>&lt;/html&gt;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utiger LT Com 45 Light"/>
                  <a:ea typeface="+mn-ea"/>
                  <a:cs typeface="Frutiger LT Com 55 Roman"/>
                </a:endParaRPr>
              </a:p>
            </p:txBody>
          </p:sp>
        </p:grpSp>
        <p:grpSp>
          <p:nvGrpSpPr>
            <p:cNvPr id="13" name="Gruppieren 12"/>
            <p:cNvGrpSpPr/>
            <p:nvPr/>
          </p:nvGrpSpPr>
          <p:grpSpPr>
            <a:xfrm>
              <a:off x="5184070" y="3245379"/>
              <a:ext cx="3642398" cy="3121557"/>
              <a:chOff x="5306484" y="2939344"/>
              <a:chExt cx="3672420" cy="3147286"/>
            </a:xfrm>
          </p:grpSpPr>
          <p:pic>
            <p:nvPicPr>
              <p:cNvPr id="14" name="Picture 3" descr="C:\Users\yvonne\Desktop\fenster-solo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06484" y="2939344"/>
                <a:ext cx="3672420" cy="3147286"/>
              </a:xfrm>
              <a:prstGeom prst="rect">
                <a:avLst/>
              </a:prstGeom>
              <a:noFill/>
            </p:spPr>
          </p:pic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089" t="26051" r="15042" b="14404"/>
              <a:stretch>
                <a:fillRect/>
              </a:stretch>
            </p:blipFill>
            <p:spPr bwMode="auto">
              <a:xfrm>
                <a:off x="5551312" y="3306586"/>
                <a:ext cx="2703309" cy="2448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 l="1284" t="16050" r="60626" b="51973"/>
          <a:stretch>
            <a:fillRect/>
          </a:stretch>
        </p:blipFill>
        <p:spPr bwMode="auto">
          <a:xfrm>
            <a:off x="3409067" y="1776411"/>
            <a:ext cx="5447423" cy="422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Eigene</a:t>
            </a:r>
            <a:r>
              <a:rPr lang="en-US" dirty="0" smtClean="0"/>
              <a:t> Geometrien </a:t>
            </a:r>
            <a:r>
              <a:rPr lang="en-US" dirty="0" err="1" smtClean="0"/>
              <a:t>gestalten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Bsp</a:t>
            </a:r>
            <a:r>
              <a:rPr lang="en-US" sz="2400" dirty="0" smtClean="0"/>
              <a:t>.: </a:t>
            </a:r>
            <a:r>
              <a:rPr lang="en-US" sz="2400" dirty="0" err="1" smtClean="0"/>
              <a:t>ein</a:t>
            </a:r>
            <a:r>
              <a:rPr lang="en-US" sz="2400" dirty="0" smtClean="0"/>
              <a:t> </a:t>
            </a:r>
            <a:r>
              <a:rPr lang="en-US" sz="2400" dirty="0" err="1" smtClean="0"/>
              <a:t>einfaches</a:t>
            </a:r>
            <a:r>
              <a:rPr lang="en-US" sz="2400" dirty="0" smtClean="0"/>
              <a:t> </a:t>
            </a:r>
            <a:r>
              <a:rPr lang="en-US" sz="2400" dirty="0" err="1" smtClean="0"/>
              <a:t>Rechteck</a:t>
            </a:r>
            <a:r>
              <a:rPr lang="en-US" sz="2400" dirty="0" smtClean="0"/>
              <a:t> </a:t>
            </a:r>
            <a:r>
              <a:rPr lang="en-US" sz="2400" dirty="0" err="1" smtClean="0"/>
              <a:t>mit</a:t>
            </a:r>
            <a:r>
              <a:rPr lang="en-US" sz="2400" dirty="0" smtClean="0"/>
              <a:t> &lt;</a:t>
            </a:r>
            <a:r>
              <a:rPr lang="en-US" sz="2400" dirty="0" err="1" smtClean="0"/>
              <a:t>indexedFaceSet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374" y="1600200"/>
            <a:ext cx="2948693" cy="4416425"/>
          </a:xfrm>
        </p:spPr>
        <p:txBody>
          <a:bodyPr/>
          <a:lstStyle/>
          <a:p>
            <a:pPr>
              <a:spcAft>
                <a:spcPts val="530"/>
              </a:spcAft>
              <a:buNone/>
            </a:pPr>
            <a:r>
              <a:rPr lang="en-US" dirty="0" smtClean="0"/>
              <a:t> </a:t>
            </a:r>
            <a:r>
              <a:rPr lang="en-US" b="1" dirty="0" smtClean="0"/>
              <a:t>&lt;</a:t>
            </a:r>
            <a:r>
              <a:rPr lang="en-US" b="1" dirty="0" err="1" smtClean="0"/>
              <a:t>indexedFaceSet</a:t>
            </a:r>
            <a:r>
              <a:rPr lang="en-US" b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coordIndex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7030A0"/>
                </a:solidFill>
              </a:rPr>
              <a:t>"0 1 2 3 -1"</a:t>
            </a:r>
            <a:r>
              <a:rPr lang="en-US" b="1" dirty="0" smtClean="0"/>
              <a:t>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00B050"/>
                </a:solidFill>
              </a:rPr>
              <a:t>&lt;coordinate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point</a:t>
            </a:r>
            <a:r>
              <a:rPr lang="en-US" dirty="0" smtClean="0"/>
              <a:t>=</a:t>
            </a:r>
            <a:br>
              <a:rPr lang="en-US" dirty="0" smtClean="0"/>
            </a:br>
            <a:r>
              <a:rPr lang="en-US" dirty="0" smtClean="0">
                <a:solidFill>
                  <a:srgbClr val="7030A0"/>
                </a:solidFill>
              </a:rPr>
              <a:t>"2 2 0, 7 2 0, 7 5 0, 2 5 0"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>&lt;/coordinate&gt;</a:t>
            </a:r>
          </a:p>
          <a:p>
            <a:pPr>
              <a:spcAft>
                <a:spcPts val="530"/>
              </a:spcAft>
              <a:buNone/>
            </a:pPr>
            <a:r>
              <a:rPr lang="en-US" b="1" dirty="0" smtClean="0"/>
              <a:t>&lt;/</a:t>
            </a:r>
            <a:r>
              <a:rPr lang="en-US" b="1" dirty="0" err="1" smtClean="0"/>
              <a:t>indexedFaceSet</a:t>
            </a:r>
            <a:r>
              <a:rPr lang="en-US" b="1" dirty="0" smtClean="0"/>
              <a:t>&gt;</a:t>
            </a:r>
          </a:p>
          <a:p>
            <a:pPr>
              <a:spcAft>
                <a:spcPts val="530"/>
              </a:spcAft>
              <a:buNone/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Das </a:t>
            </a:r>
            <a:r>
              <a:rPr lang="en-US" dirty="0" err="1" smtClean="0"/>
              <a:t>Ende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Polygons und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Beginn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“-1”</a:t>
            </a:r>
            <a:r>
              <a:rPr lang="en-US" dirty="0" smtClean="0"/>
              <a:t> in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Indexliste</a:t>
            </a:r>
            <a:r>
              <a:rPr lang="en-US" dirty="0" smtClean="0"/>
              <a:t> </a:t>
            </a:r>
            <a:r>
              <a:rPr lang="en-US" dirty="0" err="1" smtClean="0"/>
              <a:t>markiert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Auf </a:t>
            </a:r>
            <a:r>
              <a:rPr lang="en-US" dirty="0" err="1" smtClean="0"/>
              <a:t>diese</a:t>
            </a:r>
            <a:r>
              <a:rPr lang="en-US" dirty="0" smtClean="0"/>
              <a:t> Weise </a:t>
            </a:r>
            <a:r>
              <a:rPr lang="en-US" dirty="0" err="1" smtClean="0"/>
              <a:t>lassen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beliebig</a:t>
            </a:r>
            <a:r>
              <a:rPr lang="en-US" dirty="0" smtClean="0"/>
              <a:t> </a:t>
            </a:r>
            <a:r>
              <a:rPr lang="en-US" dirty="0" err="1" smtClean="0"/>
              <a:t>komplexe</a:t>
            </a:r>
            <a:r>
              <a:rPr lang="en-US" dirty="0" smtClean="0"/>
              <a:t> 3D-Objekte </a:t>
            </a:r>
            <a:r>
              <a:rPr lang="en-US" dirty="0" err="1" smtClean="0"/>
              <a:t>erzeugen</a:t>
            </a:r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40</a:t>
            </a:fld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 rot="5400000" flipH="1" flipV="1">
            <a:off x="4600215" y="3455126"/>
            <a:ext cx="2997053" cy="68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5177199" y="3916566"/>
            <a:ext cx="3495670" cy="20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8305627" y="39165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5796140" y="1896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</a:t>
            </a:r>
            <a:endParaRPr lang="en-US" b="1" dirty="0"/>
          </a:p>
        </p:txBody>
      </p:sp>
      <p:sp>
        <p:nvSpPr>
          <p:cNvPr id="11" name="Rechteck 10"/>
          <p:cNvSpPr/>
          <p:nvPr/>
        </p:nvSpPr>
        <p:spPr>
          <a:xfrm>
            <a:off x="6707374" y="2386391"/>
            <a:ext cx="1530175" cy="9181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11"/>
          <p:cNvCxnSpPr/>
          <p:nvPr/>
        </p:nvCxnSpPr>
        <p:spPr>
          <a:xfrm rot="5400000" flipH="1" flipV="1">
            <a:off x="634013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 rot="5400000" flipH="1" flipV="1">
            <a:off x="664616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rot="5400000" flipH="1" flipV="1">
            <a:off x="695220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rot="5400000" flipH="1" flipV="1">
            <a:off x="725823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rot="5400000" flipH="1" flipV="1">
            <a:off x="756427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rot="5400000" flipH="1" flipV="1">
            <a:off x="787030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 rot="5400000" flipH="1" flipV="1">
            <a:off x="817634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H="1" flipV="1">
            <a:off x="5972890" y="361053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5972890" y="330449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 flipH="1" flipV="1">
            <a:off x="5972890" y="299846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H="1" flipV="1">
            <a:off x="5972890" y="269242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H="1" flipV="1">
            <a:off x="5972890" y="238639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 flipH="1" flipV="1">
            <a:off x="5972890" y="422260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H="1" flipV="1">
            <a:off x="5972890" y="452863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rot="5400000" flipH="1" flipV="1">
            <a:off x="572806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rot="5400000" flipH="1" flipV="1">
            <a:off x="542202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254127" y="400680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0" name="Textfeld 29"/>
          <p:cNvSpPr txBox="1"/>
          <p:nvPr/>
        </p:nvSpPr>
        <p:spPr>
          <a:xfrm>
            <a:off x="5764471" y="3488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1" name="Textfeld 30"/>
          <p:cNvSpPr txBox="1"/>
          <p:nvPr/>
        </p:nvSpPr>
        <p:spPr>
          <a:xfrm>
            <a:off x="7503065" y="400680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2" name="Textfeld 31"/>
          <p:cNvSpPr txBox="1"/>
          <p:nvPr/>
        </p:nvSpPr>
        <p:spPr>
          <a:xfrm>
            <a:off x="5764471" y="226397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3" name="Textfeld 32"/>
          <p:cNvSpPr txBox="1"/>
          <p:nvPr/>
        </p:nvSpPr>
        <p:spPr>
          <a:xfrm>
            <a:off x="6462546" y="330449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(2, 2, 0)</a:t>
            </a:r>
            <a:endParaRPr lang="en-US" sz="1200" dirty="0"/>
          </a:p>
        </p:txBody>
      </p:sp>
      <p:sp>
        <p:nvSpPr>
          <p:cNvPr id="34" name="Textfeld 33"/>
          <p:cNvSpPr txBox="1"/>
          <p:nvPr/>
        </p:nvSpPr>
        <p:spPr>
          <a:xfrm>
            <a:off x="7999845" y="330449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(7, 2, 0)</a:t>
            </a:r>
            <a:endParaRPr lang="en-US" sz="1200" dirty="0"/>
          </a:p>
        </p:txBody>
      </p:sp>
      <p:sp>
        <p:nvSpPr>
          <p:cNvPr id="35" name="Textfeld 34"/>
          <p:cNvSpPr txBox="1"/>
          <p:nvPr/>
        </p:nvSpPr>
        <p:spPr>
          <a:xfrm>
            <a:off x="6462546" y="208035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(2, 5, 0)</a:t>
            </a:r>
            <a:endParaRPr lang="en-US" sz="1200" dirty="0"/>
          </a:p>
        </p:txBody>
      </p:sp>
      <p:sp>
        <p:nvSpPr>
          <p:cNvPr id="36" name="Textfeld 35"/>
          <p:cNvSpPr txBox="1"/>
          <p:nvPr/>
        </p:nvSpPr>
        <p:spPr>
          <a:xfrm>
            <a:off x="7992721" y="208035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(7, 5, 0)</a:t>
            </a:r>
            <a:endParaRPr lang="en-US" sz="1200" dirty="0"/>
          </a:p>
        </p:txBody>
      </p:sp>
      <p:cxnSp>
        <p:nvCxnSpPr>
          <p:cNvPr id="37" name="Gerade Verbindung mit Pfeil 36"/>
          <p:cNvCxnSpPr/>
          <p:nvPr/>
        </p:nvCxnSpPr>
        <p:spPr>
          <a:xfrm rot="5400000">
            <a:off x="5024183" y="3763549"/>
            <a:ext cx="1285347" cy="12241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5054785" y="48958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</a:t>
            </a:r>
            <a:endParaRPr lang="en-US" b="1" dirty="0"/>
          </a:p>
        </p:txBody>
      </p:sp>
      <p:cxnSp>
        <p:nvCxnSpPr>
          <p:cNvPr id="39" name="Gerade Verbindung 38"/>
          <p:cNvCxnSpPr/>
          <p:nvPr/>
        </p:nvCxnSpPr>
        <p:spPr>
          <a:xfrm rot="5400000" flipH="1" flipV="1">
            <a:off x="5850476" y="4161394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 rot="5400000" flipH="1" flipV="1">
            <a:off x="5666855" y="434501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 rot="5400000" flipH="1" flipV="1">
            <a:off x="5483234" y="452863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rot="5400000" flipH="1" flipV="1">
            <a:off x="5299613" y="471225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/>
          <p:cNvSpPr txBox="1"/>
          <p:nvPr/>
        </p:nvSpPr>
        <p:spPr>
          <a:xfrm>
            <a:off x="5764471" y="416139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 l="1284" t="16050" r="60626" b="51973"/>
          <a:stretch>
            <a:fillRect/>
          </a:stretch>
        </p:blipFill>
        <p:spPr bwMode="auto">
          <a:xfrm>
            <a:off x="3409067" y="1776411"/>
            <a:ext cx="5447423" cy="422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Eigene</a:t>
            </a:r>
            <a:r>
              <a:rPr lang="en-US" dirty="0" smtClean="0"/>
              <a:t> Geometrien </a:t>
            </a:r>
            <a:r>
              <a:rPr lang="en-US" dirty="0" err="1" smtClean="0"/>
              <a:t>gestalten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Bsp</a:t>
            </a:r>
            <a:r>
              <a:rPr lang="en-US" sz="2400" dirty="0" smtClean="0"/>
              <a:t>.: </a:t>
            </a:r>
            <a:r>
              <a:rPr lang="en-US" sz="2400" dirty="0" err="1" smtClean="0"/>
              <a:t>ein</a:t>
            </a:r>
            <a:r>
              <a:rPr lang="en-US" sz="2400" dirty="0" smtClean="0"/>
              <a:t> </a:t>
            </a:r>
            <a:r>
              <a:rPr lang="en-US" sz="2400" dirty="0" err="1" smtClean="0"/>
              <a:t>einfaches</a:t>
            </a:r>
            <a:r>
              <a:rPr lang="en-US" sz="2400" dirty="0" smtClean="0"/>
              <a:t> </a:t>
            </a:r>
            <a:r>
              <a:rPr lang="en-US" sz="2400" dirty="0" err="1" smtClean="0"/>
              <a:t>Rechteck</a:t>
            </a:r>
            <a:r>
              <a:rPr lang="en-US" sz="2400" dirty="0" smtClean="0"/>
              <a:t> </a:t>
            </a:r>
            <a:r>
              <a:rPr lang="en-US" sz="2400" dirty="0" err="1" smtClean="0"/>
              <a:t>mit</a:t>
            </a:r>
            <a:r>
              <a:rPr lang="en-US" sz="2400" dirty="0" smtClean="0"/>
              <a:t> &lt;</a:t>
            </a:r>
            <a:r>
              <a:rPr lang="en-US" sz="2400" dirty="0" err="1" smtClean="0"/>
              <a:t>indexedFaceSet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374" y="1600200"/>
            <a:ext cx="3009900" cy="4416425"/>
          </a:xfrm>
        </p:spPr>
        <p:txBody>
          <a:bodyPr/>
          <a:lstStyle/>
          <a:p>
            <a:pPr>
              <a:spcAft>
                <a:spcPts val="530"/>
              </a:spcAft>
              <a:buNone/>
            </a:pPr>
            <a:r>
              <a:rPr lang="en-US" dirty="0" smtClean="0"/>
              <a:t> </a:t>
            </a:r>
            <a:r>
              <a:rPr lang="en-US" b="1" dirty="0" smtClean="0"/>
              <a:t>&lt;</a:t>
            </a:r>
            <a:r>
              <a:rPr lang="en-US" b="1" dirty="0" err="1" smtClean="0"/>
              <a:t>indexedFaceSet</a:t>
            </a:r>
            <a:r>
              <a:rPr lang="en-US" b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coordIndex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7030A0"/>
                </a:solidFill>
              </a:rPr>
              <a:t>"0 1 2 3 -1"</a:t>
            </a:r>
            <a:r>
              <a:rPr lang="en-US" b="1" dirty="0" smtClean="0"/>
              <a:t>&gt;</a:t>
            </a:r>
          </a:p>
          <a:p>
            <a:pPr>
              <a:spcAft>
                <a:spcPts val="530"/>
              </a:spcAft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00B050"/>
                </a:solidFill>
              </a:rPr>
              <a:t>&lt;coordinate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point</a:t>
            </a:r>
            <a:r>
              <a:rPr lang="en-US" dirty="0" smtClean="0"/>
              <a:t>=</a:t>
            </a:r>
            <a:br>
              <a:rPr lang="en-US" dirty="0" smtClean="0"/>
            </a:br>
            <a:r>
              <a:rPr lang="en-US" dirty="0" smtClean="0">
                <a:solidFill>
                  <a:srgbClr val="7030A0"/>
                </a:solidFill>
              </a:rPr>
              <a:t>"2 2 0, 7 2 0, 7 5 0, 2 5 0"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>&lt;/coordinate&gt;</a:t>
            </a:r>
          </a:p>
          <a:p>
            <a:pPr>
              <a:spcAft>
                <a:spcPts val="530"/>
              </a:spcAft>
              <a:buNone/>
            </a:pPr>
            <a:r>
              <a:rPr lang="en-US" b="1" dirty="0" smtClean="0"/>
              <a:t>&lt;/</a:t>
            </a:r>
            <a:r>
              <a:rPr lang="en-US" b="1" dirty="0" err="1" smtClean="0"/>
              <a:t>indexedFaceSet</a:t>
            </a:r>
            <a:r>
              <a:rPr lang="en-US" b="1" dirty="0" smtClean="0"/>
              <a:t>&gt;</a:t>
            </a:r>
          </a:p>
          <a:p>
            <a:pPr>
              <a:spcAft>
                <a:spcPts val="530"/>
              </a:spcAft>
              <a:buNone/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Die </a:t>
            </a:r>
            <a:r>
              <a:rPr lang="en-US" dirty="0" err="1" smtClean="0"/>
              <a:t>Indizes</a:t>
            </a:r>
            <a:r>
              <a:rPr lang="en-US" dirty="0" smtClean="0"/>
              <a:t> (</a:t>
            </a:r>
            <a:r>
              <a:rPr lang="en-US" dirty="0" err="1" smtClean="0"/>
              <a:t>außer</a:t>
            </a:r>
            <a:r>
              <a:rPr lang="en-US" dirty="0" smtClean="0"/>
              <a:t> “-1”) </a:t>
            </a:r>
            <a:r>
              <a:rPr lang="en-US" dirty="0" err="1" smtClean="0"/>
              <a:t>zeigen</a:t>
            </a:r>
            <a:r>
              <a:rPr lang="en-US" dirty="0" smtClean="0"/>
              <a:t> </a:t>
            </a:r>
            <a:r>
              <a:rPr lang="en-US" dirty="0" err="1" smtClean="0"/>
              <a:t>dabei</a:t>
            </a:r>
            <a:r>
              <a:rPr lang="en-US" dirty="0" smtClean="0"/>
              <a:t> je auf die </a:t>
            </a:r>
            <a:r>
              <a:rPr lang="en-US" dirty="0" err="1" smtClean="0"/>
              <a:t>Listenposition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3D-Koordinate in </a:t>
            </a:r>
            <a:r>
              <a:rPr lang="en-US" dirty="0" smtClean="0">
                <a:solidFill>
                  <a:srgbClr val="00B050"/>
                </a:solidFill>
              </a:rPr>
              <a:t>&lt;coordinate&gt;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Die </a:t>
            </a:r>
            <a:r>
              <a:rPr lang="en-US" dirty="0" err="1" smtClean="0"/>
              <a:t>Koordinaten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Polygons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dabei</a:t>
            </a:r>
            <a:r>
              <a:rPr lang="en-US" dirty="0" smtClean="0"/>
              <a:t> je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b="1" dirty="0" err="1" smtClean="0"/>
              <a:t>Gegenuhrzeigersinn</a:t>
            </a:r>
            <a:r>
              <a:rPr lang="en-US" dirty="0" smtClean="0"/>
              <a:t> </a:t>
            </a:r>
            <a:r>
              <a:rPr lang="en-US" dirty="0" err="1" smtClean="0"/>
              <a:t>angegeben</a:t>
            </a:r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41</a:t>
            </a:fld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 rot="5400000" flipH="1" flipV="1">
            <a:off x="4600215" y="3455126"/>
            <a:ext cx="2997053" cy="68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5177199" y="3916566"/>
            <a:ext cx="3495670" cy="20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8305627" y="39165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5796140" y="1896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</a:t>
            </a:r>
            <a:endParaRPr lang="en-US" b="1" dirty="0"/>
          </a:p>
        </p:txBody>
      </p:sp>
      <p:sp>
        <p:nvSpPr>
          <p:cNvPr id="11" name="Rechteck 10"/>
          <p:cNvSpPr/>
          <p:nvPr/>
        </p:nvSpPr>
        <p:spPr>
          <a:xfrm>
            <a:off x="6707374" y="2386391"/>
            <a:ext cx="1530175" cy="9181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11"/>
          <p:cNvCxnSpPr/>
          <p:nvPr/>
        </p:nvCxnSpPr>
        <p:spPr>
          <a:xfrm rot="5400000" flipH="1" flipV="1">
            <a:off x="634013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 rot="5400000" flipH="1" flipV="1">
            <a:off x="664616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rot="5400000" flipH="1" flipV="1">
            <a:off x="695220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rot="5400000" flipH="1" flipV="1">
            <a:off x="725823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rot="5400000" flipH="1" flipV="1">
            <a:off x="756427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rot="5400000" flipH="1" flipV="1">
            <a:off x="787030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 rot="5400000" flipH="1" flipV="1">
            <a:off x="817634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 flipH="1" flipV="1">
            <a:off x="5972890" y="361053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 flipV="1">
            <a:off x="5972890" y="330449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 flipH="1" flipV="1">
            <a:off x="5972890" y="299846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H="1" flipV="1">
            <a:off x="5972890" y="269242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H="1" flipV="1">
            <a:off x="5972890" y="238639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 flipH="1" flipV="1">
            <a:off x="5972890" y="4222601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H="1" flipV="1">
            <a:off x="5972890" y="452863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rot="5400000" flipH="1" flipV="1">
            <a:off x="5728062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rot="5400000" flipH="1" flipV="1">
            <a:off x="5422027" y="3977773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6254127" y="400680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0" name="Textfeld 29"/>
          <p:cNvSpPr txBox="1"/>
          <p:nvPr/>
        </p:nvSpPr>
        <p:spPr>
          <a:xfrm>
            <a:off x="5764471" y="3488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1" name="Textfeld 30"/>
          <p:cNvSpPr txBox="1"/>
          <p:nvPr/>
        </p:nvSpPr>
        <p:spPr>
          <a:xfrm>
            <a:off x="7503065" y="400680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2" name="Textfeld 31"/>
          <p:cNvSpPr txBox="1"/>
          <p:nvPr/>
        </p:nvSpPr>
        <p:spPr>
          <a:xfrm>
            <a:off x="5764471" y="226397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3" name="Textfeld 32"/>
          <p:cNvSpPr txBox="1"/>
          <p:nvPr/>
        </p:nvSpPr>
        <p:spPr>
          <a:xfrm>
            <a:off x="6462546" y="330449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(2, 2, 0)</a:t>
            </a:r>
            <a:endParaRPr lang="en-US" sz="1200" dirty="0"/>
          </a:p>
        </p:txBody>
      </p:sp>
      <p:sp>
        <p:nvSpPr>
          <p:cNvPr id="34" name="Textfeld 33"/>
          <p:cNvSpPr txBox="1"/>
          <p:nvPr/>
        </p:nvSpPr>
        <p:spPr>
          <a:xfrm>
            <a:off x="7999845" y="330449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(7, 2, 0)</a:t>
            </a:r>
            <a:endParaRPr lang="en-US" sz="1200" dirty="0"/>
          </a:p>
        </p:txBody>
      </p:sp>
      <p:sp>
        <p:nvSpPr>
          <p:cNvPr id="35" name="Textfeld 34"/>
          <p:cNvSpPr txBox="1"/>
          <p:nvPr/>
        </p:nvSpPr>
        <p:spPr>
          <a:xfrm>
            <a:off x="6462546" y="208035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(2, 5, 0)</a:t>
            </a:r>
            <a:endParaRPr lang="en-US" sz="1200" dirty="0"/>
          </a:p>
        </p:txBody>
      </p:sp>
      <p:sp>
        <p:nvSpPr>
          <p:cNvPr id="36" name="Textfeld 35"/>
          <p:cNvSpPr txBox="1"/>
          <p:nvPr/>
        </p:nvSpPr>
        <p:spPr>
          <a:xfrm>
            <a:off x="7992721" y="2080356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(7, 5, 0)</a:t>
            </a:r>
            <a:endParaRPr lang="en-US" sz="1200" dirty="0"/>
          </a:p>
        </p:txBody>
      </p:sp>
      <p:cxnSp>
        <p:nvCxnSpPr>
          <p:cNvPr id="37" name="Gerade Verbindung mit Pfeil 36"/>
          <p:cNvCxnSpPr/>
          <p:nvPr/>
        </p:nvCxnSpPr>
        <p:spPr>
          <a:xfrm rot="5400000">
            <a:off x="5024183" y="3763549"/>
            <a:ext cx="1285347" cy="12241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5054785" y="48958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</a:t>
            </a:r>
            <a:endParaRPr lang="en-US" b="1" dirty="0"/>
          </a:p>
        </p:txBody>
      </p:sp>
      <p:cxnSp>
        <p:nvCxnSpPr>
          <p:cNvPr id="39" name="Gerade Verbindung 38"/>
          <p:cNvCxnSpPr/>
          <p:nvPr/>
        </p:nvCxnSpPr>
        <p:spPr>
          <a:xfrm rot="5400000" flipH="1" flipV="1">
            <a:off x="5850476" y="4161394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 rot="5400000" flipH="1" flipV="1">
            <a:off x="5666855" y="4345015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 rot="5400000" flipH="1" flipV="1">
            <a:off x="5483234" y="4528636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rot="5400000" flipH="1" flipV="1">
            <a:off x="5299613" y="4712257"/>
            <a:ext cx="1224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/>
          <p:cNvSpPr txBox="1"/>
          <p:nvPr/>
        </p:nvSpPr>
        <p:spPr>
          <a:xfrm>
            <a:off x="5764471" y="416139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5" name="Textfeld 44"/>
          <p:cNvSpPr txBox="1"/>
          <p:nvPr/>
        </p:nvSpPr>
        <p:spPr>
          <a:xfrm>
            <a:off x="6714245" y="300055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0</a:t>
            </a:r>
            <a:endParaRPr lang="en-US" sz="1200" b="1" dirty="0"/>
          </a:p>
        </p:txBody>
      </p:sp>
      <p:sp>
        <p:nvSpPr>
          <p:cNvPr id="46" name="Textfeld 45"/>
          <p:cNvSpPr txBox="1"/>
          <p:nvPr/>
        </p:nvSpPr>
        <p:spPr>
          <a:xfrm>
            <a:off x="7974794" y="300055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47" name="Textfeld 46"/>
          <p:cNvSpPr txBox="1"/>
          <p:nvPr/>
        </p:nvSpPr>
        <p:spPr>
          <a:xfrm>
            <a:off x="6714245" y="2388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3</a:t>
            </a:r>
            <a:endParaRPr lang="en-US" sz="1200" b="1" dirty="0"/>
          </a:p>
        </p:txBody>
      </p:sp>
      <p:sp>
        <p:nvSpPr>
          <p:cNvPr id="48" name="Textfeld 47"/>
          <p:cNvSpPr txBox="1"/>
          <p:nvPr/>
        </p:nvSpPr>
        <p:spPr>
          <a:xfrm>
            <a:off x="7974794" y="2388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</a:t>
            </a:r>
            <a:endParaRPr lang="en-US" sz="1200" b="1" dirty="0"/>
          </a:p>
        </p:txBody>
      </p:sp>
      <p:sp>
        <p:nvSpPr>
          <p:cNvPr id="55" name="Bogen 54"/>
          <p:cNvSpPr/>
          <p:nvPr/>
        </p:nvSpPr>
        <p:spPr>
          <a:xfrm>
            <a:off x="6836659" y="2510895"/>
            <a:ext cx="1162933" cy="673276"/>
          </a:xfrm>
          <a:prstGeom prst="arc">
            <a:avLst>
              <a:gd name="adj1" fmla="val 12778281"/>
              <a:gd name="adj2" fmla="val 8639794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Fortgeschrittene</a:t>
            </a:r>
            <a:r>
              <a:rPr lang="en-US" dirty="0" smtClean="0"/>
              <a:t>: </a:t>
            </a:r>
            <a:r>
              <a:rPr lang="en-US" dirty="0" err="1" smtClean="0"/>
              <a:t>Animationen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TimeSensor</a:t>
            </a:r>
            <a:r>
              <a:rPr lang="en-US" sz="2400" dirty="0" smtClean="0"/>
              <a:t> und X3D-Interpolator-Knoten</a:t>
            </a:r>
            <a:endParaRPr lang="en-US" sz="2400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5" y="1600201"/>
            <a:ext cx="3744383" cy="3052940"/>
          </a:xfrm>
        </p:spPr>
        <p:txBody>
          <a:bodyPr/>
          <a:lstStyle/>
          <a:p>
            <a:pPr>
              <a:buNone/>
            </a:pPr>
            <a:r>
              <a:rPr lang="en-US" sz="1400" dirty="0" smtClean="0"/>
              <a:t>&lt;scene&gt;</a:t>
            </a:r>
          </a:p>
          <a:p>
            <a:pPr>
              <a:buNone/>
            </a:pPr>
            <a:r>
              <a:rPr lang="en-US" sz="1400" dirty="0" smtClean="0"/>
              <a:t>  &lt;transform id=</a:t>
            </a:r>
            <a:r>
              <a:rPr lang="en-US" sz="1400" dirty="0" smtClean="0">
                <a:solidFill>
                  <a:srgbClr val="FF0000"/>
                </a:solidFill>
              </a:rPr>
              <a:t>"</a:t>
            </a:r>
            <a:r>
              <a:rPr lang="en-US" sz="1400" dirty="0" err="1" smtClean="0">
                <a:solidFill>
                  <a:srgbClr val="FF0000"/>
                </a:solidFill>
              </a:rPr>
              <a:t>trafo</a:t>
            </a:r>
            <a:r>
              <a:rPr lang="en-US" sz="1400" dirty="0" smtClean="0">
                <a:solidFill>
                  <a:srgbClr val="FF0000"/>
                </a:solidFill>
              </a:rPr>
              <a:t>"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accent4">
                    <a:lumMod val="65000"/>
                    <a:lumOff val="35000"/>
                  </a:schemeClr>
                </a:solidFill>
              </a:rPr>
              <a:t>rotation</a:t>
            </a:r>
            <a:r>
              <a:rPr lang="en-US" sz="1400" dirty="0" smtClean="0"/>
              <a:t>="0 1 0 0"&gt;</a:t>
            </a:r>
          </a:p>
          <a:p>
            <a:pPr>
              <a:buNone/>
            </a:pPr>
            <a:r>
              <a:rPr lang="en-US" sz="1400" dirty="0" smtClean="0"/>
              <a:t>    &lt;shape&gt;</a:t>
            </a:r>
          </a:p>
          <a:p>
            <a:pPr>
              <a:buNone/>
            </a:pPr>
            <a:r>
              <a:rPr lang="en-US" sz="1400" dirty="0" smtClean="0"/>
              <a:t>        &lt;appearance&gt;</a:t>
            </a:r>
          </a:p>
          <a:p>
            <a:pPr>
              <a:buNone/>
            </a:pPr>
            <a:r>
              <a:rPr lang="en-US" sz="1400" dirty="0" smtClean="0"/>
              <a:t>            &lt;material </a:t>
            </a:r>
            <a:r>
              <a:rPr lang="en-US" sz="1400" dirty="0" err="1" smtClean="0"/>
              <a:t>diffuseColor</a:t>
            </a:r>
            <a:r>
              <a:rPr lang="en-US" sz="1400" dirty="0" smtClean="0"/>
              <a:t>="red"&gt;</a:t>
            </a:r>
          </a:p>
          <a:p>
            <a:pPr>
              <a:buNone/>
            </a:pPr>
            <a:r>
              <a:rPr lang="en-US" sz="1400" dirty="0" smtClean="0"/>
              <a:t>            &lt;/material&gt;</a:t>
            </a:r>
          </a:p>
          <a:p>
            <a:pPr>
              <a:buNone/>
            </a:pPr>
            <a:r>
              <a:rPr lang="en-US" sz="1400" dirty="0" smtClean="0"/>
              <a:t>        &lt;/appearance&gt;</a:t>
            </a:r>
          </a:p>
          <a:p>
            <a:pPr>
              <a:buNone/>
            </a:pPr>
            <a:r>
              <a:rPr lang="en-US" sz="1400" dirty="0" smtClean="0"/>
              <a:t>        &lt;box&gt;&lt;/box&gt;</a:t>
            </a:r>
          </a:p>
          <a:p>
            <a:pPr>
              <a:buNone/>
            </a:pPr>
            <a:r>
              <a:rPr lang="en-US" sz="1400" dirty="0" smtClean="0"/>
              <a:t>    &lt;/shape&gt;</a:t>
            </a:r>
          </a:p>
          <a:p>
            <a:pPr>
              <a:buNone/>
            </a:pPr>
            <a:r>
              <a:rPr lang="en-US" sz="1400" dirty="0" smtClean="0"/>
              <a:t>  &lt;/transform&gt;</a:t>
            </a:r>
            <a:endParaRPr lang="en-US" sz="140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204758" y="1600201"/>
            <a:ext cx="4406905" cy="3052940"/>
          </a:xfrm>
        </p:spPr>
        <p:txBody>
          <a:bodyPr/>
          <a:lstStyle/>
          <a:p>
            <a:pPr>
              <a:buNone/>
            </a:pPr>
            <a:r>
              <a:rPr lang="en-US" sz="1400" dirty="0" smtClean="0"/>
              <a:t>  &lt;</a:t>
            </a:r>
            <a:r>
              <a:rPr lang="en-US" sz="1400" b="1" dirty="0" err="1" smtClean="0"/>
              <a:t>timeSensor</a:t>
            </a:r>
            <a:r>
              <a:rPr lang="en-US" sz="1400" dirty="0" smtClean="0"/>
              <a:t> id=</a:t>
            </a:r>
            <a:r>
              <a:rPr lang="en-US" sz="1400" dirty="0" smtClean="0">
                <a:solidFill>
                  <a:srgbClr val="0070C0"/>
                </a:solidFill>
              </a:rPr>
              <a:t>"</a:t>
            </a:r>
            <a:r>
              <a:rPr lang="en-US" sz="1400" dirty="0" err="1" smtClean="0">
                <a:solidFill>
                  <a:srgbClr val="0070C0"/>
                </a:solidFill>
              </a:rPr>
              <a:t>ts</a:t>
            </a:r>
            <a:r>
              <a:rPr lang="en-US" sz="1400" dirty="0" smtClean="0">
                <a:solidFill>
                  <a:srgbClr val="0070C0"/>
                </a:solidFill>
              </a:rPr>
              <a:t>"</a:t>
            </a:r>
            <a:r>
              <a:rPr lang="en-US" sz="1400" dirty="0" smtClean="0"/>
              <a:t> loop="true" </a:t>
            </a:r>
            <a:r>
              <a:rPr lang="en-US" sz="1400" dirty="0" err="1" smtClean="0"/>
              <a:t>cycleInterval</a:t>
            </a:r>
            <a:r>
              <a:rPr lang="en-US" sz="1400" dirty="0" smtClean="0"/>
              <a:t>="2"&gt;</a:t>
            </a:r>
          </a:p>
          <a:p>
            <a:pPr>
              <a:buNone/>
            </a:pPr>
            <a:r>
              <a:rPr lang="en-US" sz="1400" dirty="0" smtClean="0"/>
              <a:t>  &lt;/</a:t>
            </a:r>
            <a:r>
              <a:rPr lang="en-US" sz="1400" b="1" dirty="0" err="1" smtClean="0"/>
              <a:t>timeSensor</a:t>
            </a:r>
            <a:r>
              <a:rPr lang="en-US" sz="1400" dirty="0" smtClean="0"/>
              <a:t>&gt;</a:t>
            </a:r>
          </a:p>
          <a:p>
            <a:pPr>
              <a:buNone/>
            </a:pPr>
            <a:r>
              <a:rPr lang="en-US" sz="1400" dirty="0" smtClean="0"/>
              <a:t>  &lt;</a:t>
            </a:r>
            <a:r>
              <a:rPr lang="en-US" sz="1400" b="1" dirty="0" err="1" smtClean="0"/>
              <a:t>orientationInterpolator</a:t>
            </a:r>
            <a:r>
              <a:rPr lang="en-US" sz="1400" dirty="0" smtClean="0"/>
              <a:t> id=</a:t>
            </a:r>
            <a:r>
              <a:rPr lang="en-US" sz="1400" dirty="0" smtClean="0">
                <a:solidFill>
                  <a:srgbClr val="00B050"/>
                </a:solidFill>
              </a:rPr>
              <a:t>"</a:t>
            </a:r>
            <a:r>
              <a:rPr lang="en-US" sz="1400" dirty="0" err="1" smtClean="0">
                <a:solidFill>
                  <a:srgbClr val="00B050"/>
                </a:solidFill>
              </a:rPr>
              <a:t>oi</a:t>
            </a:r>
            <a:r>
              <a:rPr lang="en-US" sz="1400" dirty="0" smtClean="0">
                <a:solidFill>
                  <a:srgbClr val="00B050"/>
                </a:solidFill>
              </a:rPr>
              <a:t>"</a:t>
            </a:r>
            <a:r>
              <a:rPr lang="en-US" sz="1400" dirty="0" smtClean="0"/>
              <a:t> key="0.0 0.5 1.0"</a:t>
            </a:r>
          </a:p>
          <a:p>
            <a:pPr>
              <a:buNone/>
            </a:pPr>
            <a:r>
              <a:rPr lang="en-US" sz="1400" dirty="0" smtClean="0"/>
              <a:t>     </a:t>
            </a:r>
            <a:r>
              <a:rPr lang="en-US" sz="1400" dirty="0" err="1" smtClean="0"/>
              <a:t>keyValue</a:t>
            </a:r>
            <a:r>
              <a:rPr lang="en-US" sz="1400" dirty="0" smtClean="0"/>
              <a:t>="0 1 0 0, 0 1 0 3.14, 0 1 0 6.28"&gt;</a:t>
            </a:r>
          </a:p>
          <a:p>
            <a:pPr>
              <a:buNone/>
            </a:pPr>
            <a:r>
              <a:rPr lang="en-US" sz="1400" dirty="0" smtClean="0"/>
              <a:t>  &lt;/</a:t>
            </a:r>
            <a:r>
              <a:rPr lang="en-US" sz="1400" b="1" dirty="0" err="1" smtClean="0"/>
              <a:t>orientationInterpolator</a:t>
            </a:r>
            <a:r>
              <a:rPr lang="en-US" sz="1400" dirty="0" smtClean="0"/>
              <a:t>&gt;</a:t>
            </a:r>
          </a:p>
          <a:p>
            <a:pPr>
              <a:buNone/>
            </a:pPr>
            <a:r>
              <a:rPr lang="en-US" sz="1400" dirty="0" smtClean="0"/>
              <a:t>  &lt;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en-US" sz="1400" dirty="0" smtClean="0"/>
              <a:t> </a:t>
            </a:r>
            <a:r>
              <a:rPr lang="en-US" sz="1400" dirty="0" err="1" smtClean="0"/>
              <a:t>fromNode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0070C0"/>
                </a:solidFill>
              </a:rPr>
              <a:t>'</a:t>
            </a:r>
            <a:r>
              <a:rPr lang="en-US" sz="1400" dirty="0" err="1" smtClean="0">
                <a:solidFill>
                  <a:srgbClr val="0070C0"/>
                </a:solidFill>
              </a:rPr>
              <a:t>ts'</a:t>
            </a:r>
            <a:r>
              <a:rPr lang="en-US" sz="1400" dirty="0" smtClean="0"/>
              <a:t> </a:t>
            </a:r>
            <a:r>
              <a:rPr lang="en-US" sz="1400" dirty="0" err="1" smtClean="0"/>
              <a:t>fromField</a:t>
            </a:r>
            <a:r>
              <a:rPr lang="en-US" sz="1400" dirty="0" smtClean="0"/>
              <a:t>='</a:t>
            </a:r>
            <a:r>
              <a:rPr lang="en-US" sz="1400" dirty="0" err="1" smtClean="0"/>
              <a:t>fraction_changed</a:t>
            </a:r>
            <a:r>
              <a:rPr lang="en-US" sz="1400" dirty="0" smtClean="0"/>
              <a:t>' </a:t>
            </a:r>
          </a:p>
          <a:p>
            <a:pPr>
              <a:buNone/>
            </a:pPr>
            <a:r>
              <a:rPr lang="en-US" sz="1400" dirty="0" smtClean="0"/>
              <a:t>     </a:t>
            </a:r>
            <a:r>
              <a:rPr lang="en-US" sz="1400" dirty="0" err="1" smtClean="0"/>
              <a:t>toNode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00B050"/>
                </a:solidFill>
              </a:rPr>
              <a:t>'</a:t>
            </a:r>
            <a:r>
              <a:rPr lang="en-US" sz="1400" dirty="0" err="1" smtClean="0">
                <a:solidFill>
                  <a:srgbClr val="00B050"/>
                </a:solidFill>
              </a:rPr>
              <a:t>oi</a:t>
            </a:r>
            <a:r>
              <a:rPr lang="en-US" sz="1400" dirty="0" smtClean="0">
                <a:solidFill>
                  <a:srgbClr val="00B050"/>
                </a:solidFill>
              </a:rPr>
              <a:t>'</a:t>
            </a:r>
            <a:r>
              <a:rPr lang="en-US" sz="1400" dirty="0" smtClean="0"/>
              <a:t> </a:t>
            </a:r>
            <a:r>
              <a:rPr lang="en-US" sz="1400" dirty="0" err="1" smtClean="0"/>
              <a:t>toField</a:t>
            </a:r>
            <a:r>
              <a:rPr lang="en-US" sz="1400" dirty="0" smtClean="0"/>
              <a:t>='</a:t>
            </a:r>
            <a:r>
              <a:rPr lang="en-US" sz="1400" dirty="0" err="1" smtClean="0"/>
              <a:t>set_fraction</a:t>
            </a:r>
            <a:r>
              <a:rPr lang="en-US" sz="1400" dirty="0" smtClean="0"/>
              <a:t>'&gt;&lt;/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en-US" sz="1400" dirty="0" smtClean="0"/>
              <a:t>&gt;</a:t>
            </a:r>
          </a:p>
          <a:p>
            <a:pPr>
              <a:buNone/>
            </a:pPr>
            <a:r>
              <a:rPr lang="en-US" sz="1400" dirty="0" smtClean="0"/>
              <a:t>  &lt;</a:t>
            </a:r>
            <a:r>
              <a:rPr lang="en-US" sz="1400" dirty="0" smtClean="0">
                <a:solidFill>
                  <a:srgbClr val="660033"/>
                </a:solidFill>
              </a:rPr>
              <a:t>ROUTE</a:t>
            </a:r>
            <a:r>
              <a:rPr lang="en-US" sz="1400" dirty="0" smtClean="0"/>
              <a:t> </a:t>
            </a:r>
            <a:r>
              <a:rPr lang="en-US" sz="1400" dirty="0" err="1" smtClean="0"/>
              <a:t>fromNode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00B050"/>
                </a:solidFill>
              </a:rPr>
              <a:t>'</a:t>
            </a:r>
            <a:r>
              <a:rPr lang="en-US" sz="1400" dirty="0" err="1" smtClean="0">
                <a:solidFill>
                  <a:srgbClr val="00B050"/>
                </a:solidFill>
              </a:rPr>
              <a:t>oi</a:t>
            </a:r>
            <a:r>
              <a:rPr lang="en-US" sz="1400" dirty="0" smtClean="0">
                <a:solidFill>
                  <a:srgbClr val="00B050"/>
                </a:solidFill>
              </a:rPr>
              <a:t>'</a:t>
            </a:r>
            <a:r>
              <a:rPr lang="en-US" sz="1400" dirty="0" smtClean="0"/>
              <a:t> </a:t>
            </a:r>
            <a:r>
              <a:rPr lang="en-US" sz="1400" dirty="0" err="1" smtClean="0"/>
              <a:t>fromField</a:t>
            </a:r>
            <a:r>
              <a:rPr lang="en-US" sz="1400" dirty="0" smtClean="0"/>
              <a:t>='</a:t>
            </a:r>
            <a:r>
              <a:rPr lang="en-US" sz="1400" dirty="0" err="1" smtClean="0"/>
              <a:t>value_changed</a:t>
            </a:r>
            <a:r>
              <a:rPr lang="en-US" sz="1400" dirty="0" smtClean="0"/>
              <a:t>' </a:t>
            </a:r>
          </a:p>
          <a:p>
            <a:pPr>
              <a:buNone/>
            </a:pPr>
            <a:r>
              <a:rPr lang="en-US" sz="1400" dirty="0" smtClean="0"/>
              <a:t>     </a:t>
            </a:r>
            <a:r>
              <a:rPr lang="en-US" sz="1400" dirty="0" err="1" smtClean="0"/>
              <a:t>toNode</a:t>
            </a:r>
            <a:r>
              <a:rPr lang="en-US" sz="1400" dirty="0" smtClean="0"/>
              <a:t>=</a:t>
            </a:r>
            <a:r>
              <a:rPr lang="en-US" sz="1400" dirty="0" smtClean="0">
                <a:solidFill>
                  <a:srgbClr val="FF0000"/>
                </a:solidFill>
              </a:rPr>
              <a:t>'</a:t>
            </a:r>
            <a:r>
              <a:rPr lang="en-US" sz="1400" dirty="0" err="1" smtClean="0">
                <a:solidFill>
                  <a:srgbClr val="FF0000"/>
                </a:solidFill>
              </a:rPr>
              <a:t>trafo</a:t>
            </a:r>
            <a:r>
              <a:rPr lang="en-US" sz="1400" dirty="0" smtClean="0">
                <a:solidFill>
                  <a:srgbClr val="FF0000"/>
                </a:solidFill>
              </a:rPr>
              <a:t>'</a:t>
            </a:r>
            <a:r>
              <a:rPr lang="en-US" sz="1400" dirty="0" smtClean="0"/>
              <a:t> </a:t>
            </a:r>
            <a:r>
              <a:rPr lang="en-US" sz="1400" dirty="0" err="1" smtClean="0"/>
              <a:t>toField</a:t>
            </a:r>
            <a:r>
              <a:rPr lang="en-US" sz="1400" dirty="0" smtClean="0"/>
              <a:t>='</a:t>
            </a:r>
            <a:r>
              <a:rPr lang="en-US" sz="1400" dirty="0" err="1" smtClean="0">
                <a:solidFill>
                  <a:schemeClr val="accent4">
                    <a:lumMod val="65000"/>
                    <a:lumOff val="35000"/>
                  </a:schemeClr>
                </a:solidFill>
              </a:rPr>
              <a:t>set_rotation</a:t>
            </a:r>
            <a:r>
              <a:rPr lang="en-US" sz="1400" dirty="0" smtClean="0"/>
              <a:t>'&gt;&lt;/</a:t>
            </a:r>
            <a:r>
              <a:rPr lang="en-US" sz="1400" dirty="0" smtClean="0">
                <a:solidFill>
                  <a:srgbClr val="660033"/>
                </a:solidFill>
              </a:rPr>
              <a:t>ROUTE</a:t>
            </a:r>
            <a:r>
              <a:rPr lang="en-US" sz="1400" dirty="0" smtClean="0"/>
              <a:t>&gt;</a:t>
            </a:r>
          </a:p>
          <a:p>
            <a:pPr>
              <a:buNone/>
            </a:pPr>
            <a:r>
              <a:rPr lang="en-US" sz="1400" dirty="0" smtClean="0"/>
              <a:t>&lt;/scene&gt;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8" name="Inhaltsplatzhalter 7"/>
          <p:cNvSpPr txBox="1">
            <a:spLocks/>
          </p:cNvSpPr>
          <p:nvPr/>
        </p:nvSpPr>
        <p:spPr bwMode="auto">
          <a:xfrm>
            <a:off x="460375" y="4775554"/>
            <a:ext cx="8223250" cy="124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23838" lvl="0" indent="-223838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&lt;t</a:t>
            </a:r>
            <a:r>
              <a:rPr lang="de-DE" kern="0" dirty="0" err="1" smtClean="0">
                <a:latin typeface="+mn-lt"/>
              </a:rPr>
              <a:t>imeSensor</a:t>
            </a:r>
            <a:r>
              <a:rPr lang="de-DE" kern="0" dirty="0" smtClean="0">
                <a:latin typeface="+mn-lt"/>
              </a:rPr>
              <a:t>&gt; </a:t>
            </a:r>
            <a:r>
              <a:rPr lang="de-DE" kern="0" dirty="0" smtClean="0">
                <a:latin typeface="+mn-lt"/>
              </a:rPr>
              <a:t>namens </a:t>
            </a:r>
            <a:r>
              <a:rPr lang="de-DE" kern="0" dirty="0" smtClean="0">
                <a:solidFill>
                  <a:srgbClr val="0070C0"/>
                </a:solidFill>
                <a:latin typeface="+mn-lt"/>
              </a:rPr>
              <a:t>„</a:t>
            </a:r>
            <a:r>
              <a:rPr lang="de-DE" kern="0" dirty="0" err="1" smtClean="0">
                <a:solidFill>
                  <a:srgbClr val="0070C0"/>
                </a:solidFill>
                <a:latin typeface="+mn-lt"/>
              </a:rPr>
              <a:t>ts</a:t>
            </a:r>
            <a:r>
              <a:rPr lang="de-DE" kern="0" dirty="0" smtClean="0">
                <a:solidFill>
                  <a:srgbClr val="0070C0"/>
                </a:solidFill>
                <a:latin typeface="+mn-lt"/>
              </a:rPr>
              <a:t>“</a:t>
            </a:r>
            <a:r>
              <a:rPr lang="de-DE" kern="0" dirty="0" smtClean="0">
                <a:latin typeface="+mn-lt"/>
              </a:rPr>
              <a:t> befeuert mit Hilfe der ersten </a:t>
            </a:r>
            <a:r>
              <a:rPr lang="de-DE" kern="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ROUTE</a:t>
            </a:r>
            <a:r>
              <a:rPr lang="de-DE" kern="0" dirty="0" smtClean="0">
                <a:latin typeface="+mn-lt"/>
              </a:rPr>
              <a:t> den </a:t>
            </a:r>
            <a:r>
              <a:rPr lang="de-DE" kern="0" dirty="0" smtClean="0">
                <a:latin typeface="+mn-lt"/>
              </a:rPr>
              <a:t>&lt;</a:t>
            </a:r>
            <a:r>
              <a:rPr lang="de-DE" kern="0" dirty="0" err="1" smtClean="0">
                <a:latin typeface="+mn-lt"/>
              </a:rPr>
              <a:t>orientationInterpolator</a:t>
            </a:r>
            <a:r>
              <a:rPr lang="de-DE" kern="0" dirty="0" smtClean="0">
                <a:latin typeface="+mn-lt"/>
              </a:rPr>
              <a:t>&gt; </a:t>
            </a:r>
            <a:r>
              <a:rPr lang="de-DE" kern="0" dirty="0" smtClean="0">
                <a:solidFill>
                  <a:srgbClr val="00B050"/>
                </a:solidFill>
                <a:latin typeface="+mn-lt"/>
              </a:rPr>
              <a:t>„</a:t>
            </a:r>
            <a:r>
              <a:rPr lang="de-DE" kern="0" dirty="0" err="1" smtClean="0">
                <a:solidFill>
                  <a:srgbClr val="00B050"/>
                </a:solidFill>
                <a:latin typeface="+mn-lt"/>
              </a:rPr>
              <a:t>oi</a:t>
            </a:r>
            <a:r>
              <a:rPr lang="de-DE" kern="0" dirty="0" smtClean="0">
                <a:solidFill>
                  <a:srgbClr val="00B050"/>
                </a:solidFill>
                <a:latin typeface="+mn-lt"/>
              </a:rPr>
              <a:t>“</a:t>
            </a:r>
            <a:r>
              <a:rPr lang="de-DE" kern="0" dirty="0" smtClean="0">
                <a:latin typeface="+mn-lt"/>
              </a:rPr>
              <a:t>, der für </a:t>
            </a:r>
            <a:r>
              <a:rPr lang="de-DE" kern="0" dirty="0" smtClean="0">
                <a:latin typeface="+mn-lt"/>
              </a:rPr>
              <a:t>di</a:t>
            </a:r>
            <a:r>
              <a:rPr lang="de-DE" kern="0" dirty="0" smtClean="0">
                <a:latin typeface="+mn-lt"/>
              </a:rPr>
              <a:t>e </a:t>
            </a:r>
            <a:r>
              <a:rPr lang="de-DE" kern="0" dirty="0" smtClean="0">
                <a:latin typeface="+mn-lt"/>
              </a:rPr>
              <a:t>Drehung um die y-Achse </a:t>
            </a:r>
            <a:r>
              <a:rPr lang="de-DE" kern="0" dirty="0" smtClean="0">
                <a:latin typeface="+mn-lt"/>
              </a:rPr>
              <a:t>(0,1,0) sorgt</a:t>
            </a:r>
            <a:endParaRPr lang="de-DE" kern="0" dirty="0" smtClean="0">
              <a:latin typeface="+mn-lt"/>
            </a:endParaRPr>
          </a:p>
          <a:p>
            <a:pPr marL="223838" lvl="0" indent="-223838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kern="0" dirty="0" smtClean="0">
                <a:latin typeface="+mn-lt"/>
              </a:rPr>
              <a:t>Das Ergebnis </a:t>
            </a:r>
            <a:r>
              <a:rPr lang="de-DE" kern="0" dirty="0" smtClean="0">
                <a:latin typeface="+mn-lt"/>
              </a:rPr>
              <a:t>(</a:t>
            </a:r>
            <a:r>
              <a:rPr lang="de-DE" kern="0" dirty="0" err="1" smtClean="0">
                <a:latin typeface="+mn-lt"/>
              </a:rPr>
              <a:t>value</a:t>
            </a:r>
            <a:r>
              <a:rPr lang="de-DE" kern="0" dirty="0" smtClean="0">
                <a:latin typeface="+mn-lt"/>
              </a:rPr>
              <a:t>) wird </a:t>
            </a:r>
            <a:r>
              <a:rPr lang="de-DE" kern="0" dirty="0" smtClean="0">
                <a:latin typeface="+mn-lt"/>
              </a:rPr>
              <a:t>über die nächste </a:t>
            </a:r>
            <a:r>
              <a:rPr lang="de-DE" kern="0" dirty="0" smtClean="0">
                <a:solidFill>
                  <a:srgbClr val="660033"/>
                </a:solidFill>
                <a:latin typeface="+mn-lt"/>
              </a:rPr>
              <a:t>ROUTE</a:t>
            </a:r>
            <a:r>
              <a:rPr lang="de-DE" kern="0" dirty="0" smtClean="0">
                <a:latin typeface="+mn-lt"/>
              </a:rPr>
              <a:t> an das Feld </a:t>
            </a:r>
            <a:r>
              <a:rPr lang="de-DE" kern="0" dirty="0" smtClean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‘</a:t>
            </a:r>
            <a:r>
              <a:rPr lang="de-DE" kern="0" dirty="0" err="1" smtClean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rotation</a:t>
            </a:r>
            <a:r>
              <a:rPr lang="de-DE" kern="0" dirty="0" smtClean="0">
                <a:solidFill>
                  <a:schemeClr val="accent4">
                    <a:lumMod val="65000"/>
                    <a:lumOff val="35000"/>
                  </a:schemeClr>
                </a:solidFill>
                <a:latin typeface="+mn-lt"/>
              </a:rPr>
              <a:t>’ </a:t>
            </a:r>
            <a:r>
              <a:rPr lang="de-DE" kern="0" dirty="0" smtClean="0">
                <a:latin typeface="+mn-lt"/>
              </a:rPr>
              <a:t>des </a:t>
            </a:r>
            <a:r>
              <a:rPr lang="de-DE" kern="0" dirty="0" smtClean="0">
                <a:latin typeface="+mn-lt"/>
              </a:rPr>
              <a:t>&lt;</a:t>
            </a:r>
            <a:r>
              <a:rPr lang="de-DE" kern="0" dirty="0" err="1" smtClean="0">
                <a:latin typeface="+mn-lt"/>
              </a:rPr>
              <a:t>transform</a:t>
            </a:r>
            <a:r>
              <a:rPr lang="de-DE" kern="0" dirty="0" smtClean="0">
                <a:latin typeface="+mn-lt"/>
              </a:rPr>
              <a:t>&gt;-Knotens </a:t>
            </a:r>
            <a:r>
              <a:rPr lang="de-DE" kern="0" dirty="0" smtClean="0">
                <a:solidFill>
                  <a:srgbClr val="FF0000"/>
                </a:solidFill>
                <a:latin typeface="+mn-lt"/>
              </a:rPr>
              <a:t>“</a:t>
            </a:r>
            <a:r>
              <a:rPr lang="de-DE" kern="0" dirty="0" err="1" smtClean="0">
                <a:solidFill>
                  <a:srgbClr val="FF0000"/>
                </a:solidFill>
                <a:latin typeface="+mn-lt"/>
              </a:rPr>
              <a:t>trafo</a:t>
            </a:r>
            <a:r>
              <a:rPr lang="de-DE" kern="0" dirty="0" smtClean="0">
                <a:solidFill>
                  <a:srgbClr val="FF0000"/>
                </a:solidFill>
                <a:latin typeface="+mn-lt"/>
              </a:rPr>
              <a:t>”</a:t>
            </a:r>
            <a:r>
              <a:rPr lang="de-DE" kern="0" dirty="0" smtClean="0">
                <a:latin typeface="+mn-lt"/>
              </a:rPr>
              <a:t> weitergereicht, was die Animation bewirkt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Fortgeschrittene</a:t>
            </a:r>
            <a:r>
              <a:rPr lang="en-US" dirty="0" smtClean="0"/>
              <a:t>: Attribute </a:t>
            </a:r>
            <a:r>
              <a:rPr lang="en-US" dirty="0" err="1" smtClean="0"/>
              <a:t>lassen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DOM-Events</a:t>
            </a:r>
            <a:r>
              <a:rPr lang="en-US" baseline="30000" dirty="0" smtClean="0"/>
              <a:t>(*)</a:t>
            </a:r>
            <a:r>
              <a:rPr lang="en-US" dirty="0" smtClean="0"/>
              <a:t> </a:t>
            </a:r>
            <a:r>
              <a:rPr lang="en-US" dirty="0" err="1" smtClean="0"/>
              <a:t>interaktiv</a:t>
            </a:r>
            <a:r>
              <a:rPr lang="en-US" dirty="0" smtClean="0"/>
              <a:t> </a:t>
            </a:r>
            <a:r>
              <a:rPr lang="en-US" dirty="0" err="1" smtClean="0"/>
              <a:t>verändern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460374" y="1600200"/>
            <a:ext cx="5335765" cy="4416425"/>
          </a:xfrm>
        </p:spPr>
        <p:txBody>
          <a:bodyPr/>
          <a:lstStyle/>
          <a:p>
            <a:pPr>
              <a:buNone/>
            </a:pPr>
            <a:r>
              <a:rPr lang="en-US" sz="1800" b="1" dirty="0" smtClean="0"/>
              <a:t>&lt;shape&gt;</a:t>
            </a:r>
          </a:p>
          <a:p>
            <a:pPr>
              <a:buNone/>
            </a:pPr>
            <a:r>
              <a:rPr lang="en-US" sz="1800" b="1" dirty="0" smtClean="0"/>
              <a:t>    &lt;appearance&gt;</a:t>
            </a:r>
          </a:p>
          <a:p>
            <a:pPr>
              <a:buNone/>
            </a:pPr>
            <a:r>
              <a:rPr lang="en-US" sz="1800" b="1" dirty="0" smtClean="0"/>
              <a:t>        &lt;material 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id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"mat"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diffuseColor</a:t>
            </a:r>
            <a:r>
              <a:rPr lang="en-US" sz="1800" b="1" dirty="0" smtClean="0"/>
              <a:t>="red"&gt;</a:t>
            </a:r>
          </a:p>
          <a:p>
            <a:pPr>
              <a:buNone/>
            </a:pPr>
            <a:r>
              <a:rPr lang="en-US" sz="1800" b="1" dirty="0" smtClean="0"/>
              <a:t>        &lt;/material&gt;</a:t>
            </a:r>
          </a:p>
          <a:p>
            <a:pPr>
              <a:buNone/>
            </a:pPr>
            <a:r>
              <a:rPr lang="en-US" sz="1800" b="1" dirty="0" smtClean="0"/>
              <a:t>    &lt;/appearance&gt;</a:t>
            </a:r>
          </a:p>
          <a:p>
            <a:pPr>
              <a:buNone/>
            </a:pPr>
            <a:r>
              <a:rPr lang="en-US" sz="1800" b="1" dirty="0" smtClean="0"/>
              <a:t>    &lt;box 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onclick</a:t>
            </a:r>
            <a:r>
              <a:rPr lang="en-US" sz="1800" b="1" dirty="0" smtClean="0"/>
              <a:t>=</a:t>
            </a:r>
            <a:r>
              <a:rPr lang="en-US" sz="1800" b="1" dirty="0" smtClean="0">
                <a:solidFill>
                  <a:srgbClr val="7030A0"/>
                </a:solidFill>
              </a:rPr>
              <a:t>"</a:t>
            </a:r>
            <a:br>
              <a:rPr lang="en-US" sz="1800" b="1" dirty="0" smtClean="0">
                <a:solidFill>
                  <a:srgbClr val="7030A0"/>
                </a:solidFill>
              </a:rPr>
            </a:br>
            <a:r>
              <a:rPr lang="en-US" sz="1800" b="1" dirty="0" smtClean="0">
                <a:solidFill>
                  <a:srgbClr val="7030A0"/>
                </a:solidFill>
              </a:rPr>
              <a:t>           </a:t>
            </a:r>
            <a:r>
              <a:rPr lang="en-US" sz="1800" b="1" dirty="0" err="1" smtClean="0">
                <a:solidFill>
                  <a:srgbClr val="7030A0"/>
                </a:solidFill>
              </a:rPr>
              <a:t>document.getElementById</a:t>
            </a:r>
            <a:r>
              <a:rPr lang="en-US" sz="1800" b="1" dirty="0" smtClean="0">
                <a:solidFill>
                  <a:srgbClr val="7030A0"/>
                </a:solidFill>
              </a:rPr>
              <a:t>('mat').</a:t>
            </a:r>
            <a:br>
              <a:rPr lang="en-US" sz="1800" b="1" dirty="0" smtClean="0">
                <a:solidFill>
                  <a:srgbClr val="7030A0"/>
                </a:solidFill>
              </a:rPr>
            </a:br>
            <a:r>
              <a:rPr lang="en-US" sz="1800" b="1" dirty="0" smtClean="0">
                <a:solidFill>
                  <a:srgbClr val="7030A0"/>
                </a:solidFill>
              </a:rPr>
              <a:t>           </a:t>
            </a:r>
            <a:r>
              <a:rPr lang="en-US" sz="1800" b="1" dirty="0" err="1" smtClean="0">
                <a:solidFill>
                  <a:srgbClr val="7030A0"/>
                </a:solidFill>
              </a:rPr>
              <a:t>setAttribute</a:t>
            </a:r>
            <a:r>
              <a:rPr lang="en-US" sz="1800" b="1" dirty="0" smtClean="0">
                <a:solidFill>
                  <a:srgbClr val="7030A0"/>
                </a:solidFill>
              </a:rPr>
              <a:t>('</a:t>
            </a:r>
            <a:r>
              <a:rPr lang="en-US" sz="1800" b="1" dirty="0" err="1" smtClean="0">
                <a:solidFill>
                  <a:srgbClr val="7030A0"/>
                </a:solidFill>
              </a:rPr>
              <a:t>diffuseColor</a:t>
            </a:r>
            <a:r>
              <a:rPr lang="en-US" sz="1800" b="1" dirty="0" smtClean="0">
                <a:solidFill>
                  <a:srgbClr val="7030A0"/>
                </a:solidFill>
              </a:rPr>
              <a:t>', 'green');" </a:t>
            </a:r>
            <a:r>
              <a:rPr lang="en-US" sz="1800" b="1" dirty="0" smtClean="0"/>
              <a:t>&gt;</a:t>
            </a:r>
          </a:p>
          <a:p>
            <a:pPr>
              <a:buNone/>
            </a:pPr>
            <a:r>
              <a:rPr lang="en-US" sz="1800" b="1" dirty="0" smtClean="0"/>
              <a:t>    &lt;/box&gt;</a:t>
            </a:r>
          </a:p>
          <a:p>
            <a:pPr>
              <a:buNone/>
            </a:pPr>
            <a:r>
              <a:rPr lang="en-US" sz="1800" b="1" dirty="0" smtClean="0"/>
              <a:t>&lt;/shape&gt;</a:t>
            </a:r>
          </a:p>
          <a:p>
            <a:pPr>
              <a:buNone/>
            </a:pPr>
            <a:r>
              <a:rPr lang="en-US" sz="1800" b="1" dirty="0" smtClean="0"/>
              <a:t>…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9138BB-5082-417B-B534-03ECF25F52F9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r="60497" b="31939"/>
          <a:stretch>
            <a:fillRect/>
          </a:stretch>
        </p:blipFill>
        <p:spPr bwMode="auto">
          <a:xfrm>
            <a:off x="5857347" y="1653997"/>
            <a:ext cx="2754315" cy="4382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/>
        </p:nvSpPr>
        <p:spPr>
          <a:xfrm>
            <a:off x="2062513" y="4836761"/>
            <a:ext cx="3733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(*) </a:t>
            </a:r>
            <a:r>
              <a:rPr lang="en-US" i="1" dirty="0" err="1" smtClean="0"/>
              <a:t>Gute</a:t>
            </a:r>
            <a:r>
              <a:rPr lang="en-US" i="1" dirty="0" smtClean="0"/>
              <a:t> Tutorials und </a:t>
            </a:r>
            <a:r>
              <a:rPr lang="en-US" i="1" dirty="0" err="1" smtClean="0"/>
              <a:t>Beispiele</a:t>
            </a:r>
            <a:r>
              <a:rPr lang="en-US" i="1" dirty="0" smtClean="0"/>
              <a:t> </a:t>
            </a:r>
            <a:r>
              <a:rPr lang="en-US" i="1" dirty="0" err="1" smtClean="0"/>
              <a:t>zu</a:t>
            </a:r>
            <a:r>
              <a:rPr lang="en-US" i="1" dirty="0" smtClean="0"/>
              <a:t> HTML, CSS, JavaScript und DOM-Scripting </a:t>
            </a:r>
            <a:r>
              <a:rPr lang="en-US" i="1" dirty="0" err="1" smtClean="0"/>
              <a:t>gibt</a:t>
            </a:r>
            <a:r>
              <a:rPr lang="en-US" i="1" dirty="0" smtClean="0"/>
              <a:t> </a:t>
            </a:r>
            <a:r>
              <a:rPr lang="en-US" i="1" dirty="0" err="1" smtClean="0"/>
              <a:t>es</a:t>
            </a:r>
            <a:r>
              <a:rPr lang="en-US" i="1" dirty="0" smtClean="0"/>
              <a:t> auf SELFHTML: </a:t>
            </a:r>
            <a:r>
              <a:rPr lang="en-US" dirty="0" smtClean="0">
                <a:hlinkClick r:id="rId3"/>
              </a:rPr>
              <a:t>http://de.selfhtml.org/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Exkurs</a:t>
            </a:r>
            <a:r>
              <a:rPr lang="en-US" dirty="0" smtClean="0"/>
              <a:t>: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Weiterlesen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 smtClean="0"/>
              <a:t>Mehr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Informationen</a:t>
            </a:r>
            <a:r>
              <a:rPr lang="en-US" sz="1600" dirty="0" smtClean="0"/>
              <a:t> und </a:t>
            </a:r>
            <a:r>
              <a:rPr lang="en-US" sz="1600" dirty="0" err="1" smtClean="0"/>
              <a:t>Beispiele</a:t>
            </a:r>
            <a:r>
              <a:rPr lang="en-US" sz="1600" dirty="0" smtClean="0"/>
              <a:t> </a:t>
            </a:r>
            <a:r>
              <a:rPr lang="en-US" sz="1600" dirty="0" err="1" smtClean="0"/>
              <a:t>zu</a:t>
            </a:r>
            <a:r>
              <a:rPr lang="en-US" sz="1600" dirty="0" smtClean="0"/>
              <a:t> X3DOM </a:t>
            </a:r>
            <a:r>
              <a:rPr lang="en-US" sz="1600" dirty="0" err="1" smtClean="0"/>
              <a:t>gibt</a:t>
            </a:r>
            <a:r>
              <a:rPr lang="en-US" sz="1600" dirty="0" smtClean="0"/>
              <a:t> </a:t>
            </a:r>
            <a:r>
              <a:rPr lang="en-US" sz="1600" dirty="0" err="1" smtClean="0"/>
              <a:t>es</a:t>
            </a:r>
            <a:r>
              <a:rPr lang="en-US" sz="1600" dirty="0" smtClean="0"/>
              <a:t> </a:t>
            </a:r>
            <a:r>
              <a:rPr lang="en-US" sz="1600" dirty="0" err="1" smtClean="0"/>
              <a:t>direkt</a:t>
            </a:r>
            <a:r>
              <a:rPr lang="en-US" sz="1600" dirty="0" smtClean="0"/>
              <a:t> auf </a:t>
            </a:r>
            <a:r>
              <a:rPr lang="en-US" sz="1600" dirty="0" smtClean="0">
                <a:hlinkClick r:id="rId2"/>
              </a:rPr>
              <a:t>www.x3dom.org</a:t>
            </a:r>
            <a:endParaRPr lang="en-US" sz="1600" dirty="0" smtClean="0"/>
          </a:p>
          <a:p>
            <a:pPr lvl="1"/>
            <a:r>
              <a:rPr lang="en-US" sz="1600" dirty="0" err="1" smtClean="0"/>
              <a:t>Beispiele</a:t>
            </a:r>
            <a:r>
              <a:rPr lang="en-US" sz="1600" dirty="0" smtClean="0"/>
              <a:t> (auf </a:t>
            </a:r>
            <a:r>
              <a:rPr lang="en-US" sz="1600" dirty="0" err="1" smtClean="0"/>
              <a:t>Englisch</a:t>
            </a:r>
            <a:r>
              <a:rPr lang="en-US" sz="1600" dirty="0" smtClean="0"/>
              <a:t>): </a:t>
            </a:r>
            <a:r>
              <a:rPr lang="en-US" sz="1600" dirty="0" smtClean="0">
                <a:hlinkClick r:id="rId3"/>
              </a:rPr>
              <a:t>http://www.x3dom.org/?page_id=5</a:t>
            </a:r>
            <a:endParaRPr lang="en-US" sz="1600" dirty="0" smtClean="0"/>
          </a:p>
          <a:p>
            <a:pPr lvl="1"/>
            <a:r>
              <a:rPr lang="en-US" sz="1600" dirty="0" err="1" smtClean="0"/>
              <a:t>Noch</a:t>
            </a:r>
            <a:r>
              <a:rPr lang="en-US" sz="1600" dirty="0" smtClean="0"/>
              <a:t> </a:t>
            </a:r>
            <a:r>
              <a:rPr lang="en-US" sz="1600" dirty="0" err="1" smtClean="0"/>
              <a:t>mehr</a:t>
            </a:r>
            <a:r>
              <a:rPr lang="en-US" sz="1600" dirty="0" smtClean="0"/>
              <a:t> </a:t>
            </a:r>
            <a:r>
              <a:rPr lang="en-US" sz="1600" dirty="0" err="1" smtClean="0"/>
              <a:t>Beispiele</a:t>
            </a:r>
            <a:r>
              <a:rPr lang="en-US" sz="1600" dirty="0" smtClean="0"/>
              <a:t>/Tests: </a:t>
            </a:r>
            <a:r>
              <a:rPr lang="en-US" sz="1600" dirty="0" smtClean="0">
                <a:hlinkClick r:id="rId4"/>
              </a:rPr>
              <a:t>http://www.x3dom.org/x3dom/src/</a:t>
            </a:r>
            <a:endParaRPr lang="en-US" sz="1600" dirty="0" smtClean="0"/>
          </a:p>
          <a:p>
            <a:pPr lvl="1"/>
            <a:r>
              <a:rPr lang="en-US" sz="1600" dirty="0" smtClean="0"/>
              <a:t>Tutorials (auf </a:t>
            </a:r>
            <a:r>
              <a:rPr lang="en-US" sz="1600" dirty="0" err="1" smtClean="0"/>
              <a:t>Englisch</a:t>
            </a:r>
            <a:r>
              <a:rPr lang="en-US" sz="1600" dirty="0" smtClean="0"/>
              <a:t>): </a:t>
            </a:r>
            <a:r>
              <a:rPr lang="en-US" sz="1600" dirty="0" smtClean="0">
                <a:hlinkClick r:id="rId5"/>
              </a:rPr>
              <a:t>http://www.x3dom.org/?page_id=482</a:t>
            </a:r>
            <a:endParaRPr lang="en-US" sz="1600" dirty="0" smtClean="0"/>
          </a:p>
          <a:p>
            <a:pPr lvl="1"/>
            <a:r>
              <a:rPr lang="en-US" sz="1600" dirty="0" err="1" smtClean="0"/>
              <a:t>Beispiele</a:t>
            </a:r>
            <a:r>
              <a:rPr lang="en-US" sz="1600" dirty="0" smtClean="0"/>
              <a:t> (auf Deutsch): </a:t>
            </a:r>
            <a:r>
              <a:rPr lang="en-US" sz="1600" dirty="0" smtClean="0">
                <a:hlinkClick r:id="rId6"/>
              </a:rPr>
              <a:t>http://www.x3dom.org/iX/</a:t>
            </a:r>
            <a:endParaRPr lang="en-US" sz="1600" dirty="0" smtClean="0"/>
          </a:p>
          <a:p>
            <a:r>
              <a:rPr lang="en-US" sz="1600" dirty="0" err="1" smtClean="0"/>
              <a:t>Veröffentlichungen</a:t>
            </a:r>
            <a:r>
              <a:rPr lang="en-US" sz="1600" dirty="0" smtClean="0"/>
              <a:t> </a:t>
            </a:r>
            <a:r>
              <a:rPr lang="en-US" sz="1600" dirty="0" err="1" smtClean="0"/>
              <a:t>zu</a:t>
            </a:r>
            <a:r>
              <a:rPr lang="en-US" sz="1600" dirty="0" smtClean="0"/>
              <a:t> X3DOM</a:t>
            </a:r>
          </a:p>
          <a:p>
            <a:pPr lvl="1"/>
            <a:r>
              <a:rPr lang="en-US" sz="1600" dirty="0" smtClean="0"/>
              <a:t>Behr, Johannes; </a:t>
            </a:r>
            <a:r>
              <a:rPr lang="en-US" sz="1600" dirty="0" err="1" smtClean="0"/>
              <a:t>Eschler</a:t>
            </a:r>
            <a:r>
              <a:rPr lang="en-US" sz="1600" dirty="0" smtClean="0"/>
              <a:t>, Peter; Jung, Yvonne; </a:t>
            </a:r>
            <a:r>
              <a:rPr lang="en-US" sz="1600" dirty="0" err="1" smtClean="0"/>
              <a:t>Zöllner</a:t>
            </a:r>
            <a:r>
              <a:rPr lang="en-US" sz="1600" dirty="0" smtClean="0"/>
              <a:t>, Michael: X3DOM – A DOM-based HTML5 / X3D Integration Model. In: Proceedings Web3D 2009, S. 127-135</a:t>
            </a:r>
          </a:p>
          <a:p>
            <a:pPr lvl="1"/>
            <a:r>
              <a:rPr lang="en-US" sz="1600" dirty="0" smtClean="0"/>
              <a:t>Behr, Johannes; Jung, Yvonne; </a:t>
            </a:r>
            <a:r>
              <a:rPr lang="en-US" sz="1600" dirty="0" err="1" smtClean="0"/>
              <a:t>Keil</a:t>
            </a:r>
            <a:r>
              <a:rPr lang="en-US" sz="1600" dirty="0" smtClean="0"/>
              <a:t>, Jens; </a:t>
            </a:r>
            <a:r>
              <a:rPr lang="en-US" sz="1600" dirty="0" err="1" smtClean="0"/>
              <a:t>Drevensek</a:t>
            </a:r>
            <a:r>
              <a:rPr lang="en-US" sz="1600" dirty="0" smtClean="0"/>
              <a:t>, </a:t>
            </a:r>
            <a:r>
              <a:rPr lang="en-US" sz="1600" dirty="0" err="1" smtClean="0"/>
              <a:t>Timm</a:t>
            </a:r>
            <a:r>
              <a:rPr lang="en-US" sz="1600" dirty="0" smtClean="0"/>
              <a:t>; </a:t>
            </a:r>
            <a:r>
              <a:rPr lang="en-US" sz="1600" dirty="0" err="1" smtClean="0"/>
              <a:t>Zöllner</a:t>
            </a:r>
            <a:r>
              <a:rPr lang="en-US" sz="1600" dirty="0" smtClean="0"/>
              <a:t>, Michael; </a:t>
            </a:r>
            <a:r>
              <a:rPr lang="en-US" sz="1600" dirty="0" err="1" smtClean="0"/>
              <a:t>Eschler</a:t>
            </a:r>
            <a:r>
              <a:rPr lang="en-US" sz="1600" dirty="0" smtClean="0"/>
              <a:t>, Peter; </a:t>
            </a:r>
            <a:r>
              <a:rPr lang="en-US" sz="1600" dirty="0" err="1" smtClean="0"/>
              <a:t>Fellner</a:t>
            </a:r>
            <a:r>
              <a:rPr lang="en-US" sz="1600" dirty="0" smtClean="0"/>
              <a:t>, Dieter: A Scalable Architecture for the HTML5 / X3D Integration Model X3DOM. In: Proceedings Web3D 2010, S. 185-193</a:t>
            </a:r>
          </a:p>
          <a:p>
            <a:pPr lvl="1"/>
            <a:r>
              <a:rPr lang="en-US" sz="1600" dirty="0" err="1" smtClean="0"/>
              <a:t>Slusallek</a:t>
            </a:r>
            <a:r>
              <a:rPr lang="en-US" sz="1600" dirty="0" smtClean="0"/>
              <a:t>, Philipp; Behr, Johannes; Jung, Yvonne; Sons, </a:t>
            </a:r>
            <a:r>
              <a:rPr lang="en-US" sz="1600" dirty="0" err="1" smtClean="0"/>
              <a:t>Kristian</a:t>
            </a:r>
            <a:r>
              <a:rPr lang="en-US" sz="1600" dirty="0" smtClean="0"/>
              <a:t>: </a:t>
            </a:r>
            <a:r>
              <a:rPr lang="en-US" sz="1600" dirty="0" err="1" smtClean="0"/>
              <a:t>Erdverbunden</a:t>
            </a:r>
            <a:r>
              <a:rPr lang="en-US" sz="1600" dirty="0" smtClean="0"/>
              <a:t> – X3DOM &amp; XML3D: </a:t>
            </a:r>
            <a:r>
              <a:rPr lang="en-US" sz="1600" dirty="0" err="1" smtClean="0"/>
              <a:t>Transformationen</a:t>
            </a:r>
            <a:r>
              <a:rPr lang="en-US" sz="1600" dirty="0" smtClean="0"/>
              <a:t> und </a:t>
            </a:r>
            <a:r>
              <a:rPr lang="en-US" sz="1600" dirty="0" err="1" smtClean="0"/>
              <a:t>Interaktion</a:t>
            </a:r>
            <a:r>
              <a:rPr lang="en-US" sz="1600" dirty="0" smtClean="0"/>
              <a:t>. In: </a:t>
            </a:r>
            <a:r>
              <a:rPr lang="en-US" sz="1600" dirty="0" err="1" smtClean="0"/>
              <a:t>iX</a:t>
            </a:r>
            <a:r>
              <a:rPr lang="en-US" sz="1600" dirty="0" smtClean="0"/>
              <a:t> 12 (2010), S. 116-121</a:t>
            </a:r>
          </a:p>
          <a:p>
            <a:pPr lvl="1"/>
            <a:r>
              <a:rPr lang="en-US" sz="1600" dirty="0" err="1" smtClean="0"/>
              <a:t>Slusallek</a:t>
            </a:r>
            <a:r>
              <a:rPr lang="en-US" sz="1600" dirty="0" smtClean="0"/>
              <a:t>, Philipp; Behr, Johannes; Jung, Yvonne; Sons, </a:t>
            </a:r>
            <a:r>
              <a:rPr lang="en-US" sz="1600" dirty="0" err="1" smtClean="0"/>
              <a:t>Kristian</a:t>
            </a:r>
            <a:r>
              <a:rPr lang="en-US" sz="1600" dirty="0" smtClean="0"/>
              <a:t>: Browser(t)</a:t>
            </a:r>
            <a:r>
              <a:rPr lang="en-US" sz="1600" dirty="0" err="1" smtClean="0"/>
              <a:t>räume</a:t>
            </a:r>
            <a:r>
              <a:rPr lang="en-US" sz="1600" dirty="0" smtClean="0"/>
              <a:t> – X3DOM &amp; XML3D: </a:t>
            </a:r>
            <a:r>
              <a:rPr lang="en-US" sz="1600" dirty="0" err="1" smtClean="0"/>
              <a:t>Deklaratives</a:t>
            </a:r>
            <a:r>
              <a:rPr lang="en-US" sz="1600" dirty="0" smtClean="0"/>
              <a:t> 3D in HTML5. In: </a:t>
            </a:r>
            <a:r>
              <a:rPr lang="en-US" sz="1600" dirty="0" err="1" smtClean="0"/>
              <a:t>iX</a:t>
            </a:r>
            <a:r>
              <a:rPr lang="en-US" sz="1600" dirty="0" smtClean="0"/>
              <a:t> 11 (2010), S. 54-63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44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A6FF4AB3-CD72-458D-98D9-811B17B08199}" type="slidenum">
              <a:rPr lang="de-DE"/>
              <a:pPr/>
              <a:t>45</a:t>
            </a:fld>
            <a:endParaRPr lang="de-DE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Deklarative 3D-Grafik im Webbrowser</a:t>
            </a:r>
            <a:endParaRPr lang="de-DE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 smtClean="0"/>
              <a:t>http://www.x3dom.org/</a:t>
            </a:r>
            <a:endParaRPr lang="de-DE" b="1" dirty="0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633207" y="2572103"/>
            <a:ext cx="4050418" cy="34413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endParaRPr lang="de-DE" dirty="0"/>
          </a:p>
        </p:txBody>
      </p:sp>
      <p:pic>
        <p:nvPicPr>
          <p:cNvPr id="7" name="Grafik 6" descr="Unbenannt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80" y="2878137"/>
            <a:ext cx="2057400" cy="2819400"/>
          </a:xfrm>
          <a:prstGeom prst="rect">
            <a:avLst/>
          </a:prstGeom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4785607" y="3673828"/>
            <a:ext cx="4009676" cy="9181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r>
              <a:rPr lang="de-DE" sz="3200" dirty="0" smtClean="0"/>
              <a:t>Noch Fragen?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X3DOM</a:t>
            </a:r>
            <a:br>
              <a:rPr lang="en-US" dirty="0" smtClean="0"/>
            </a:br>
            <a:r>
              <a:rPr lang="en-US" sz="2400" b="0" dirty="0" smtClean="0"/>
              <a:t>www.x3dom.org</a:t>
            </a:r>
            <a:endParaRPr lang="en-US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Webbrowser</a:t>
            </a:r>
            <a:endParaRPr lang="en-US" dirty="0" smtClean="0"/>
          </a:p>
          <a:p>
            <a:pPr lvl="1"/>
            <a:r>
              <a:rPr lang="en-US" dirty="0" err="1" smtClean="0"/>
              <a:t>Verwendet</a:t>
            </a:r>
            <a:r>
              <a:rPr lang="en-US" dirty="0" smtClean="0"/>
              <a:t> intern</a:t>
            </a:r>
            <a:br>
              <a:rPr lang="en-US" dirty="0" smtClean="0"/>
            </a:br>
            <a:r>
              <a:rPr lang="en-US" dirty="0" err="1" smtClean="0"/>
              <a:t>u.a</a:t>
            </a:r>
            <a:r>
              <a:rPr lang="en-US" dirty="0" smtClean="0"/>
              <a:t>. JavaScript </a:t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WebGL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System-</a:t>
            </a:r>
            <a:br>
              <a:rPr lang="en-US" dirty="0" smtClean="0"/>
            </a:br>
            <a:r>
              <a:rPr lang="en-US" dirty="0" err="1" smtClean="0"/>
              <a:t>Voraussetzungen</a:t>
            </a:r>
            <a:endParaRPr lang="en-US" dirty="0" smtClean="0"/>
          </a:p>
          <a:p>
            <a:pPr lvl="1"/>
            <a:r>
              <a:rPr lang="en-US" dirty="0" smtClean="0"/>
              <a:t>Gamer-</a:t>
            </a:r>
            <a:r>
              <a:rPr lang="en-US" dirty="0" err="1" smtClean="0"/>
              <a:t>Grafikkarte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z.B</a:t>
            </a:r>
            <a:r>
              <a:rPr lang="en-US" dirty="0" smtClean="0"/>
              <a:t>. von </a:t>
            </a:r>
            <a:r>
              <a:rPr lang="en-US" dirty="0" err="1" smtClean="0"/>
              <a:t>NVidia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Aktueller</a:t>
            </a:r>
            <a:r>
              <a:rPr lang="en-US" dirty="0" smtClean="0"/>
              <a:t> Browser</a:t>
            </a:r>
          </a:p>
          <a:p>
            <a:pPr lvl="2"/>
            <a:r>
              <a:rPr lang="en-US" dirty="0" smtClean="0"/>
              <a:t>Firefox Beta</a:t>
            </a:r>
          </a:p>
          <a:p>
            <a:pPr lvl="2"/>
            <a:r>
              <a:rPr lang="en-US" dirty="0" smtClean="0"/>
              <a:t>Chrome Beta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4125" y="530500"/>
            <a:ext cx="5819951" cy="552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Erster</a:t>
            </a:r>
            <a:r>
              <a:rPr lang="en-US" dirty="0" smtClean="0"/>
              <a:t> </a:t>
            </a:r>
            <a:r>
              <a:rPr lang="en-US" dirty="0" err="1" smtClean="0"/>
              <a:t>Schritt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Den </a:t>
            </a:r>
            <a:r>
              <a:rPr lang="en-US" sz="2400" dirty="0" err="1" smtClean="0"/>
              <a:t>richtigen</a:t>
            </a:r>
            <a:r>
              <a:rPr lang="en-US" sz="2400" dirty="0" smtClean="0"/>
              <a:t> </a:t>
            </a:r>
            <a:r>
              <a:rPr lang="en-US" sz="2400" dirty="0" err="1" smtClean="0"/>
              <a:t>Webbrowser</a:t>
            </a:r>
            <a:r>
              <a:rPr lang="en-US" sz="2400" dirty="0" smtClean="0"/>
              <a:t> </a:t>
            </a:r>
            <a:r>
              <a:rPr lang="en-US" sz="2400" dirty="0" err="1" smtClean="0"/>
              <a:t>installieren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im</a:t>
            </a:r>
            <a:r>
              <a:rPr lang="en-US" dirty="0" smtClean="0"/>
              <a:t> Internet </a:t>
            </a:r>
            <a:r>
              <a:rPr lang="en-US" dirty="0" err="1" smtClean="0"/>
              <a:t>funktioniert</a:t>
            </a:r>
            <a:r>
              <a:rPr lang="en-US" dirty="0" smtClean="0"/>
              <a:t> </a:t>
            </a:r>
            <a:r>
              <a:rPr lang="en-US" dirty="0" err="1" smtClean="0"/>
              <a:t>derzeit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in </a:t>
            </a:r>
            <a:r>
              <a:rPr lang="en-US" dirty="0" err="1" smtClean="0"/>
              <a:t>ganz</a:t>
            </a:r>
            <a:r>
              <a:rPr lang="en-US" dirty="0" smtClean="0"/>
              <a:t> </a:t>
            </a:r>
            <a:r>
              <a:rPr lang="en-US" dirty="0" err="1" smtClean="0"/>
              <a:t>aktuellen</a:t>
            </a:r>
            <a:r>
              <a:rPr lang="en-US" dirty="0" smtClean="0"/>
              <a:t> </a:t>
            </a:r>
            <a:r>
              <a:rPr lang="en-US" dirty="0" err="1" smtClean="0"/>
              <a:t>Browsern</a:t>
            </a:r>
            <a:endParaRPr lang="en-US" dirty="0" smtClean="0"/>
          </a:p>
          <a:p>
            <a:pPr lvl="1"/>
            <a:r>
              <a:rPr lang="en-US" dirty="0" smtClean="0">
                <a:sym typeface="Wingdings" pitchFamily="2" charset="2"/>
              </a:rPr>
              <a:t> In den Beta-</a:t>
            </a:r>
            <a:r>
              <a:rPr lang="en-US" dirty="0" err="1" smtClean="0">
                <a:sym typeface="Wingdings" pitchFamily="2" charset="2"/>
              </a:rPr>
              <a:t>Versionen</a:t>
            </a:r>
            <a:r>
              <a:rPr lang="en-US" dirty="0" smtClean="0">
                <a:sym typeface="Wingdings" pitchFamily="2" charset="2"/>
              </a:rPr>
              <a:t> von Firefox 4 und Google Chrome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Achtung</a:t>
            </a:r>
            <a:r>
              <a:rPr lang="en-US" dirty="0" smtClean="0">
                <a:sym typeface="Wingdings" pitchFamily="2" charset="2"/>
              </a:rPr>
              <a:t>: </a:t>
            </a:r>
            <a:r>
              <a:rPr lang="en-US" dirty="0" err="1" smtClean="0">
                <a:sym typeface="Wingdings" pitchFamily="2" charset="2"/>
              </a:rPr>
              <a:t>Beide</a:t>
            </a:r>
            <a:r>
              <a:rPr lang="en-US" dirty="0" smtClean="0">
                <a:sym typeface="Wingdings" pitchFamily="2" charset="2"/>
              </a:rPr>
              <a:t> Browser </a:t>
            </a:r>
            <a:r>
              <a:rPr lang="en-US" dirty="0" err="1" smtClean="0">
                <a:sym typeface="Wingdings" pitchFamily="2" charset="2"/>
              </a:rPr>
              <a:t>befinden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sich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noch</a:t>
            </a:r>
            <a:r>
              <a:rPr lang="en-US" dirty="0" smtClean="0">
                <a:sym typeface="Wingdings" pitchFamily="2" charset="2"/>
              </a:rPr>
              <a:t> in </a:t>
            </a:r>
            <a:r>
              <a:rPr lang="en-US" dirty="0" err="1" smtClean="0">
                <a:sym typeface="Wingdings" pitchFamily="2" charset="2"/>
              </a:rPr>
              <a:t>der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Entwicklung</a:t>
            </a:r>
            <a:r>
              <a:rPr lang="en-US" dirty="0" smtClean="0">
                <a:sym typeface="Wingdings" pitchFamily="2" charset="2"/>
              </a:rPr>
              <a:t>,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err="1" smtClean="0">
                <a:sym typeface="Wingdings" pitchFamily="2" charset="2"/>
              </a:rPr>
              <a:t>d.h</a:t>
            </a:r>
            <a:r>
              <a:rPr lang="en-US" dirty="0" smtClean="0">
                <a:sym typeface="Wingdings" pitchFamily="2" charset="2"/>
              </a:rPr>
              <a:t>. </a:t>
            </a:r>
            <a:r>
              <a:rPr lang="en-US" dirty="0" err="1" smtClean="0">
                <a:sym typeface="Wingdings" pitchFamily="2" charset="2"/>
              </a:rPr>
              <a:t>es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kann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sich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jederzeit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noch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etwas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verändern</a:t>
            </a:r>
            <a:r>
              <a:rPr lang="en-US" dirty="0" smtClean="0">
                <a:sym typeface="Wingdings" pitchFamily="2" charset="2"/>
              </a:rPr>
              <a:t>!</a:t>
            </a:r>
          </a:p>
          <a:p>
            <a:pPr lvl="2"/>
            <a:r>
              <a:rPr lang="en-US" dirty="0" err="1" smtClean="0"/>
              <a:t>Deshalb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auf </a:t>
            </a:r>
            <a:r>
              <a:rPr lang="en-US" dirty="0" err="1" smtClean="0"/>
              <a:t>aktuelle</a:t>
            </a:r>
            <a:r>
              <a:rPr lang="en-US" dirty="0" smtClean="0"/>
              <a:t> </a:t>
            </a:r>
            <a:r>
              <a:rPr lang="en-US" dirty="0" err="1" smtClean="0"/>
              <a:t>Versionen</a:t>
            </a:r>
            <a:r>
              <a:rPr lang="en-US" dirty="0" smtClean="0"/>
              <a:t> </a:t>
            </a:r>
            <a:r>
              <a:rPr lang="en-US" dirty="0" err="1" smtClean="0"/>
              <a:t>achten</a:t>
            </a:r>
            <a:r>
              <a:rPr lang="en-US" dirty="0" smtClean="0"/>
              <a:t> (Browser und X3DOM)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Firefox 4 Beta (</a:t>
            </a:r>
            <a:r>
              <a:rPr lang="en-US" dirty="0" err="1" smtClean="0"/>
              <a:t>empfohlen</a:t>
            </a:r>
            <a:r>
              <a:rPr lang="en-US" dirty="0" smtClean="0"/>
              <a:t>)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Download </a:t>
            </a:r>
            <a:r>
              <a:rPr lang="en-US" dirty="0" err="1" smtClean="0"/>
              <a:t>hier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2"/>
              </a:rPr>
              <a:t>http://www.mozilla.com/de/firefox/beta/</a:t>
            </a:r>
            <a:endParaRPr lang="en-US" dirty="0" smtClean="0"/>
          </a:p>
          <a:p>
            <a:pPr lvl="1"/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ersten</a:t>
            </a:r>
            <a:r>
              <a:rPr lang="en-US" dirty="0" smtClean="0"/>
              <a:t> </a:t>
            </a:r>
            <a:r>
              <a:rPr lang="en-US" dirty="0" err="1" smtClean="0"/>
              <a:t>Starten</a:t>
            </a:r>
            <a:r>
              <a:rPr lang="en-US" dirty="0" smtClean="0"/>
              <a:t> in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Adressleiste</a:t>
            </a:r>
            <a:r>
              <a:rPr lang="en-US" dirty="0" smtClean="0"/>
              <a:t> “</a:t>
            </a:r>
            <a:r>
              <a:rPr lang="en-US" dirty="0" err="1" smtClean="0"/>
              <a:t>about:config</a:t>
            </a:r>
            <a:r>
              <a:rPr lang="en-US" dirty="0" smtClean="0"/>
              <a:t>” </a:t>
            </a:r>
            <a:r>
              <a:rPr lang="en-US" dirty="0" err="1" smtClean="0"/>
              <a:t>eingeben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und </a:t>
            </a:r>
            <a:r>
              <a:rPr lang="en-US" dirty="0" err="1" smtClean="0"/>
              <a:t>dort</a:t>
            </a:r>
            <a:r>
              <a:rPr lang="en-US" dirty="0" smtClean="0"/>
              <a:t> </a:t>
            </a:r>
            <a:r>
              <a:rPr lang="en-US" dirty="0" err="1" smtClean="0"/>
              <a:t>unter</a:t>
            </a:r>
            <a:r>
              <a:rPr lang="en-US" dirty="0" smtClean="0"/>
              <a:t> Filter “</a:t>
            </a:r>
            <a:r>
              <a:rPr lang="en-US" dirty="0" err="1" smtClean="0"/>
              <a:t>webgl</a:t>
            </a:r>
            <a:r>
              <a:rPr lang="en-US" dirty="0" smtClean="0"/>
              <a:t>” </a:t>
            </a:r>
            <a:r>
              <a:rPr lang="en-US" dirty="0" err="1" smtClean="0"/>
              <a:t>eintippen</a:t>
            </a:r>
            <a:endParaRPr lang="en-US" dirty="0" smtClean="0"/>
          </a:p>
          <a:p>
            <a:pPr lvl="2"/>
            <a:r>
              <a:rPr lang="en-US" dirty="0" err="1" smtClean="0"/>
              <a:t>Darauf</a:t>
            </a:r>
            <a:r>
              <a:rPr lang="en-US" dirty="0" smtClean="0"/>
              <a:t> </a:t>
            </a:r>
            <a:r>
              <a:rPr lang="en-US" dirty="0" err="1" smtClean="0"/>
              <a:t>achten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Wert von “</a:t>
            </a:r>
            <a:r>
              <a:rPr lang="en-US" dirty="0" err="1" smtClean="0"/>
              <a:t>webgl.enabled_for_all_sites</a:t>
            </a:r>
            <a:r>
              <a:rPr lang="en-US" dirty="0" smtClean="0"/>
              <a:t>” </a:t>
            </a:r>
            <a:br>
              <a:rPr lang="en-US" dirty="0" smtClean="0"/>
            </a:br>
            <a:r>
              <a:rPr lang="en-US" dirty="0" smtClean="0"/>
              <a:t>auf “true” </a:t>
            </a:r>
            <a:r>
              <a:rPr lang="en-US" dirty="0" err="1" smtClean="0"/>
              <a:t>steht</a:t>
            </a:r>
            <a:r>
              <a:rPr lang="en-US" dirty="0" smtClean="0"/>
              <a:t> (</a:t>
            </a:r>
            <a:r>
              <a:rPr lang="en-US" dirty="0" err="1" smtClean="0"/>
              <a:t>evtl</a:t>
            </a:r>
            <a:r>
              <a:rPr lang="en-US" dirty="0" smtClean="0"/>
              <a:t>. </a:t>
            </a:r>
            <a:r>
              <a:rPr lang="en-US" dirty="0" err="1" smtClean="0"/>
              <a:t>Ändern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Doppelclick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Außerdem</a:t>
            </a:r>
            <a:r>
              <a:rPr lang="en-US" dirty="0" smtClean="0"/>
              <a:t> “</a:t>
            </a:r>
            <a:r>
              <a:rPr lang="en-US" dirty="0" err="1" smtClean="0"/>
              <a:t>webgl.shader_validator</a:t>
            </a:r>
            <a:r>
              <a:rPr lang="en-US" dirty="0" smtClean="0"/>
              <a:t>” </a:t>
            </a:r>
            <a:r>
              <a:rPr lang="en-US" dirty="0" err="1" smtClean="0"/>
              <a:t>noch</a:t>
            </a:r>
            <a:r>
              <a:rPr lang="en-US" dirty="0" smtClean="0"/>
              <a:t> auf “false” </a:t>
            </a:r>
            <a:r>
              <a:rPr lang="en-US" dirty="0" err="1" smtClean="0"/>
              <a:t>setzen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Erster</a:t>
            </a:r>
            <a:r>
              <a:rPr lang="en-US" dirty="0" smtClean="0"/>
              <a:t> </a:t>
            </a:r>
            <a:r>
              <a:rPr lang="en-US" dirty="0" err="1" smtClean="0"/>
              <a:t>Schritt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Den </a:t>
            </a:r>
            <a:r>
              <a:rPr lang="en-US" sz="2400" dirty="0" err="1" smtClean="0"/>
              <a:t>richtigen</a:t>
            </a:r>
            <a:r>
              <a:rPr lang="en-US" sz="2400" dirty="0" smtClean="0"/>
              <a:t> </a:t>
            </a:r>
            <a:r>
              <a:rPr lang="en-US" sz="2400" dirty="0" err="1" smtClean="0"/>
              <a:t>Webbrowser</a:t>
            </a:r>
            <a:r>
              <a:rPr lang="en-US" sz="2400" dirty="0" smtClean="0"/>
              <a:t> </a:t>
            </a:r>
            <a:r>
              <a:rPr lang="en-US" sz="2400" dirty="0" err="1" smtClean="0"/>
              <a:t>installieren</a:t>
            </a:r>
            <a:endParaRPr lang="en-US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60375" y="4347106"/>
            <a:ext cx="8223250" cy="1669520"/>
          </a:xfrm>
        </p:spPr>
        <p:txBody>
          <a:bodyPr/>
          <a:lstStyle/>
          <a:p>
            <a:pPr lvl="1"/>
            <a:r>
              <a:rPr lang="en-US" dirty="0" err="1" smtClean="0"/>
              <a:t>Anschließend</a:t>
            </a:r>
            <a:r>
              <a:rPr lang="en-US" dirty="0" smtClean="0"/>
              <a:t> Firefox 4 Beta </a:t>
            </a:r>
            <a:r>
              <a:rPr lang="en-US" dirty="0" err="1" smtClean="0"/>
              <a:t>sicherheitshalber</a:t>
            </a:r>
            <a:r>
              <a:rPr lang="en-US" dirty="0" smtClean="0"/>
              <a:t> </a:t>
            </a:r>
            <a:r>
              <a:rPr lang="en-US" dirty="0" err="1" smtClean="0"/>
              <a:t>neu</a:t>
            </a:r>
            <a:r>
              <a:rPr lang="en-US" dirty="0" smtClean="0"/>
              <a:t> </a:t>
            </a:r>
            <a:r>
              <a:rPr lang="en-US" dirty="0" err="1" smtClean="0"/>
              <a:t>starten</a:t>
            </a:r>
            <a:endParaRPr lang="en-US" dirty="0" smtClean="0"/>
          </a:p>
          <a:p>
            <a:r>
              <a:rPr lang="en-US" dirty="0" smtClean="0"/>
              <a:t>Google Chrome Beta 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Download </a:t>
            </a:r>
            <a:r>
              <a:rPr lang="en-US" dirty="0" err="1" smtClean="0"/>
              <a:t>hier</a:t>
            </a:r>
            <a:endParaRPr lang="en-US" dirty="0" smtClean="0"/>
          </a:p>
          <a:p>
            <a:pPr lvl="1"/>
            <a:r>
              <a:rPr lang="de-DE" dirty="0" smtClean="0">
                <a:hlinkClick r:id="rId2"/>
              </a:rPr>
              <a:t>http://www.google.com/chrome/eula.html?extra=betachannel</a:t>
            </a:r>
            <a:endParaRPr lang="de-DE" dirty="0" smtClean="0"/>
          </a:p>
          <a:p>
            <a:pPr lvl="1"/>
            <a:r>
              <a:rPr lang="en-US" dirty="0" err="1" smtClean="0"/>
              <a:t>Hier</a:t>
            </a:r>
            <a:r>
              <a:rPr lang="en-US" dirty="0" smtClean="0"/>
              <a:t> muss </a:t>
            </a:r>
            <a:r>
              <a:rPr lang="en-US" dirty="0" err="1" smtClean="0"/>
              <a:t>zunächst</a:t>
            </a:r>
            <a:r>
              <a:rPr lang="en-US" dirty="0" smtClean="0"/>
              <a:t> </a:t>
            </a:r>
            <a:r>
              <a:rPr lang="en-US" dirty="0" err="1" smtClean="0"/>
              <a:t>unter</a:t>
            </a:r>
            <a:r>
              <a:rPr lang="en-US" dirty="0" smtClean="0"/>
              <a:t> </a:t>
            </a:r>
            <a:r>
              <a:rPr lang="en-US" dirty="0" err="1" smtClean="0"/>
              <a:t>Eigenschaften</a:t>
            </a:r>
            <a:r>
              <a:rPr lang="en-US" dirty="0" smtClean="0"/>
              <a:t> (</a:t>
            </a:r>
            <a:r>
              <a:rPr lang="en-US" dirty="0" err="1" smtClean="0"/>
              <a:t>Rechtsklick</a:t>
            </a:r>
            <a:r>
              <a:rPr lang="en-US" dirty="0" smtClean="0"/>
              <a:t>) </a:t>
            </a:r>
            <a:r>
              <a:rPr lang="en-US" dirty="0" err="1" smtClean="0"/>
              <a:t>unter</a:t>
            </a:r>
            <a:r>
              <a:rPr lang="en-US" dirty="0" smtClean="0"/>
              <a:t> “</a:t>
            </a:r>
            <a:r>
              <a:rPr lang="en-US" dirty="0" err="1" smtClean="0"/>
              <a:t>Ziel</a:t>
            </a:r>
            <a:r>
              <a:rPr lang="en-US" dirty="0" smtClean="0"/>
              <a:t>”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folgendes</a:t>
            </a:r>
            <a:r>
              <a:rPr lang="en-US" dirty="0" smtClean="0"/>
              <a:t> </a:t>
            </a:r>
            <a:r>
              <a:rPr lang="en-US" dirty="0" err="1" smtClean="0"/>
              <a:t>hinzugefügt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:    </a:t>
            </a:r>
            <a:r>
              <a:rPr lang="en-US" i="1" dirty="0" smtClean="0"/>
              <a:t>--enable-</a:t>
            </a:r>
            <a:r>
              <a:rPr lang="en-US" i="1" dirty="0" err="1" smtClean="0"/>
              <a:t>webgl</a:t>
            </a:r>
            <a:r>
              <a:rPr lang="en-US" i="1" dirty="0" smtClean="0"/>
              <a:t>  --use-</a:t>
            </a:r>
            <a:r>
              <a:rPr lang="en-US" i="1" dirty="0" err="1" smtClean="0"/>
              <a:t>gl</a:t>
            </a:r>
            <a:r>
              <a:rPr lang="en-US" i="1" dirty="0" smtClean="0"/>
              <a:t>=desktop</a:t>
            </a:r>
            <a:endParaRPr lang="en-US" i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3201" y="1653997"/>
            <a:ext cx="7161219" cy="26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Zweiter</a:t>
            </a:r>
            <a:r>
              <a:rPr lang="en-US" dirty="0" smtClean="0"/>
              <a:t> </a:t>
            </a:r>
            <a:r>
              <a:rPr lang="en-US" dirty="0" err="1" smtClean="0"/>
              <a:t>Schritt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Testen</a:t>
            </a:r>
            <a:r>
              <a:rPr lang="en-US" sz="2400" dirty="0" smtClean="0"/>
              <a:t>, ob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dirty="0" err="1" smtClean="0"/>
              <a:t>geht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Auf x3dom.org </a:t>
            </a:r>
            <a:r>
              <a:rPr lang="en-US" dirty="0" err="1" smtClean="0"/>
              <a:t>gehen</a:t>
            </a:r>
            <a:r>
              <a:rPr lang="en-US" dirty="0" smtClean="0"/>
              <a:t> und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Menü</a:t>
            </a:r>
            <a:r>
              <a:rPr lang="en-US" dirty="0" smtClean="0"/>
              <a:t> “about” </a:t>
            </a:r>
            <a:r>
              <a:rPr lang="en-US" dirty="0" err="1" smtClean="0"/>
              <a:t>anklicken</a:t>
            </a:r>
            <a:endParaRPr lang="en-US" dirty="0" smtClean="0"/>
          </a:p>
          <a:p>
            <a:pPr lvl="1"/>
            <a:r>
              <a:rPr lang="en-US" dirty="0" smtClean="0"/>
              <a:t>Oder </a:t>
            </a:r>
            <a:r>
              <a:rPr lang="en-US" dirty="0" err="1" smtClean="0"/>
              <a:t>direkt</a:t>
            </a:r>
            <a:r>
              <a:rPr lang="en-US" dirty="0" smtClean="0"/>
              <a:t> </a:t>
            </a:r>
            <a:r>
              <a:rPr lang="en-US" dirty="0" err="1" smtClean="0"/>
              <a:t>diesem</a:t>
            </a:r>
            <a:r>
              <a:rPr lang="en-US" dirty="0" smtClean="0"/>
              <a:t> Link </a:t>
            </a:r>
            <a:r>
              <a:rPr lang="en-US" dirty="0" err="1" smtClean="0"/>
              <a:t>folgen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http://www.x3dom.org/?page_id=2</a:t>
            </a:r>
            <a:endParaRPr lang="en-US" dirty="0" smtClean="0"/>
          </a:p>
          <a:p>
            <a:r>
              <a:rPr lang="en-US" dirty="0" smtClean="0"/>
              <a:t>Die </a:t>
            </a: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Webseite</a:t>
            </a:r>
            <a:r>
              <a:rPr lang="en-US" dirty="0" smtClean="0"/>
              <a:t> </a:t>
            </a:r>
            <a:r>
              <a:rPr lang="en-US" dirty="0" err="1" smtClean="0"/>
              <a:t>sollte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etwa</a:t>
            </a:r>
            <a:r>
              <a:rPr lang="en-US" dirty="0" smtClean="0"/>
              <a:t> so </a:t>
            </a:r>
            <a:r>
              <a:rPr lang="en-US" dirty="0" err="1" smtClean="0"/>
              <a:t>aussehen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b="1" dirty="0" err="1" smtClean="0"/>
              <a:t>Hinweise</a:t>
            </a:r>
            <a:r>
              <a:rPr lang="en-US" b="1" dirty="0" smtClean="0"/>
              <a:t> </a:t>
            </a:r>
            <a:r>
              <a:rPr lang="en-US" b="1" dirty="0" err="1" smtClean="0"/>
              <a:t>zur</a:t>
            </a:r>
            <a:r>
              <a:rPr lang="en-US" b="1" dirty="0" smtClean="0"/>
              <a:t> Navigation</a:t>
            </a:r>
          </a:p>
          <a:p>
            <a:pPr lvl="1"/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gedrückt</a:t>
            </a:r>
            <a:r>
              <a:rPr lang="en-US" dirty="0" smtClean="0"/>
              <a:t> </a:t>
            </a:r>
            <a:r>
              <a:rPr lang="en-US" dirty="0" err="1" smtClean="0"/>
              <a:t>gehaltener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Maustaste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man die </a:t>
            </a:r>
            <a:br>
              <a:rPr lang="en-US" dirty="0" smtClean="0"/>
            </a:br>
            <a:r>
              <a:rPr lang="en-US" dirty="0" smtClean="0"/>
              <a:t>3D-Szene </a:t>
            </a:r>
            <a:r>
              <a:rPr lang="en-US" dirty="0" err="1" smtClean="0"/>
              <a:t>bewegen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innerhalb</a:t>
            </a:r>
            <a:r>
              <a:rPr lang="en-US" dirty="0" smtClean="0"/>
              <a:t> des </a:t>
            </a:r>
            <a:r>
              <a:rPr lang="en-US" dirty="0" err="1" smtClean="0"/>
              <a:t>Rechtecks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Drehen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linker </a:t>
            </a:r>
            <a:r>
              <a:rPr lang="en-US" dirty="0" err="1" smtClean="0"/>
              <a:t>Maustaste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err="1" smtClean="0"/>
              <a:t>verschieben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mittlerer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err="1" smtClean="0"/>
              <a:t>zoomen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rechter</a:t>
            </a:r>
            <a:r>
              <a:rPr lang="en-US" dirty="0" smtClean="0"/>
              <a:t> Taste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Ort, Datum - Vorname Name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5052" t="17944" r="8195" b="5947"/>
          <a:stretch>
            <a:fillRect/>
          </a:stretch>
        </p:blipFill>
        <p:spPr bwMode="auto">
          <a:xfrm>
            <a:off x="3979165" y="2388480"/>
            <a:ext cx="4632497" cy="367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Anwendungsbeispiele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 smtClean="0"/>
              <a:t>3D </a:t>
            </a:r>
            <a:r>
              <a:rPr lang="en-US" dirty="0" err="1" smtClean="0"/>
              <a:t>im</a:t>
            </a:r>
            <a:r>
              <a:rPr lang="en-US" dirty="0" smtClean="0"/>
              <a:t> Internet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Ort, Datum - Vorname Name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277D6A-BA88-4C29-A838-2A19AA7410A7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8" name="Grafik 7" descr="Unbenannt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9253" y="63065"/>
            <a:ext cx="2813539" cy="3855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1_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3185</Words>
  <Application>Microsoft Office PowerPoint</Application>
  <PresentationFormat>Bildschirmpräsentation (4:3)</PresentationFormat>
  <Paragraphs>603</Paragraphs>
  <Slides>45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49" baseType="lpstr">
      <vt:lpstr>Standarddesign</vt:lpstr>
      <vt:lpstr>1_Standarddesign</vt:lpstr>
      <vt:lpstr>Microsoft Formel-Editor 3.0</vt:lpstr>
      <vt:lpstr>Formel</vt:lpstr>
      <vt:lpstr>Deklarative 3D-Grafik im Webbrowser</vt:lpstr>
      <vt:lpstr>3D-Grafikprogrammierung bisher</vt:lpstr>
      <vt:lpstr>Exkurs: Echtzeit-Rendering Die 3D-Grafik-Pipeline</vt:lpstr>
      <vt:lpstr>X3DOM: (Deklaratives) 3D in HTML5</vt:lpstr>
      <vt:lpstr>X3DOM www.x3dom.org</vt:lpstr>
      <vt:lpstr>Erster Schritt Den richtigen Webbrowser installieren</vt:lpstr>
      <vt:lpstr>Erster Schritt Den richtigen Webbrowser installieren</vt:lpstr>
      <vt:lpstr>Zweiter Schritt Testen, ob es geht</vt:lpstr>
      <vt:lpstr>Anwendungsbeispiele</vt:lpstr>
      <vt:lpstr>Folie 10</vt:lpstr>
      <vt:lpstr>Beispiel 2: Einfacher interaktiver Car-Konfigurator</vt:lpstr>
      <vt:lpstr>Beispiel 3: Texturen von 3D-Objekten selbst malen</vt:lpstr>
      <vt:lpstr>X3DOM  (X3D + DOM)</vt:lpstr>
      <vt:lpstr>Exkurs: X3D (Extensible 3D)</vt:lpstr>
      <vt:lpstr>Exkurs: DOM (Document Object Model)</vt:lpstr>
      <vt:lpstr>Kurze Wiederholung von HTML</vt:lpstr>
      <vt:lpstr>Jetzt muss HTML noch (X)3D lernen</vt:lpstr>
      <vt:lpstr>3D funktioniert nur innerhalb von &lt;X3D&gt;</vt:lpstr>
      <vt:lpstr>Alle 3D-Objekte hängen unter &lt;scene&gt;</vt:lpstr>
      <vt:lpstr>Jedes Objekt hat eine &lt;shape&gt; (Gestalt) </vt:lpstr>
      <vt:lpstr>…und eine Geometrie, wie z.B. eine &lt;box&gt;</vt:lpstr>
      <vt:lpstr>…sowie eine &lt;appearance&gt; (Aussehen)</vt:lpstr>
      <vt:lpstr>…mit einem (z.B. roten) &lt;material&gt;</vt:lpstr>
      <vt:lpstr>Materialien mit Glanzlichtern versehen</vt:lpstr>
      <vt:lpstr>Hintergrund ändern Farbangabe in (R,G,B) mit Rot-/Grün-/Blau-Anteil  [0,1]</vt:lpstr>
      <vt:lpstr>Lichtquellen in X3DOM Sind Teil der &lt;scene&gt;</vt:lpstr>
      <vt:lpstr>Weitere Rendering-Effekte</vt:lpstr>
      <vt:lpstr>Exkurs: das Beleuchtungsmodell (Physik: diffuse und spiegelnde Reflexion)</vt:lpstr>
      <vt:lpstr>Geometrische Grundobjekte</vt:lpstr>
      <vt:lpstr>Zwei Objekte in einer Szene (?!)</vt:lpstr>
      <vt:lpstr>Zwei Objekte in einer Szene Problem: Beide erscheinen an der gleichen Position</vt:lpstr>
      <vt:lpstr>Zwei Objekte in einer Szene Problem: Beide erscheinen an der gleichen Position</vt:lpstr>
      <vt:lpstr>Exkurs: (2D-) Koordinatensysteme Objektkoordinaten in der Bildebene (geg. durch x u. y)</vt:lpstr>
      <vt:lpstr>Exkurs: (3D-) Koordinatensysteme Objektkoordinaten im Raum (z senkrecht auf x und y)</vt:lpstr>
      <vt:lpstr>Der Szenengraph Gruppierung und Transformationen</vt:lpstr>
      <vt:lpstr>Zwei Objekte in einer Szene Diesmal mit Verschiebungen (d.h. translation)</vt:lpstr>
      <vt:lpstr>Zwei Objekte in einer Szene Diesmal mit Verschiebungen (d.h. translation)</vt:lpstr>
      <vt:lpstr>Eigene Geometrien gestalten Bsp.: ein einfaches Rechteck mit &lt;indexedFaceSet&gt;</vt:lpstr>
      <vt:lpstr>Eigene Geometrien gestalten Bsp.: ein einfaches Rechteck mit &lt;indexedFaceSet&gt;</vt:lpstr>
      <vt:lpstr>Eigene Geometrien gestalten Bsp.: ein einfaches Rechteck mit &lt;indexedFaceSet&gt;</vt:lpstr>
      <vt:lpstr>Eigene Geometrien gestalten Bsp.: ein einfaches Rechteck mit &lt;indexedFaceSet&gt;</vt:lpstr>
      <vt:lpstr>Für Fortgeschrittene: Animationen TimeSensor und X3D-Interpolator-Knoten</vt:lpstr>
      <vt:lpstr>Für Fortgeschrittene: Attribute lassen sich über DOM-Events(*) interaktiv verändern </vt:lpstr>
      <vt:lpstr>Exkurs: Zum Weiterlesen…</vt:lpstr>
      <vt:lpstr>Deklarative 3D-Grafik im Webbrowser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"KLIMALA programmierung"</dc:creator>
  <cp:lastModifiedBy>Yvonne Jung</cp:lastModifiedBy>
  <cp:revision>251</cp:revision>
  <dcterms:created xsi:type="dcterms:W3CDTF">2009-05-22T06:46:16Z</dcterms:created>
  <dcterms:modified xsi:type="dcterms:W3CDTF">2010-11-29T09:51:27Z</dcterms:modified>
</cp:coreProperties>
</file>